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League Spartan" charset="1" panose="00000800000000000000"/>
      <p:regular r:id="rId14"/>
    </p:embeddedFont>
    <p:embeddedFont>
      <p:font typeface="Bernoru" charset="1" panose="00000A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3.fntdata"/><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customXml" Target="../customXml/item2.xml"/><Relationship Id="rId7" Type="http://schemas.openxmlformats.org/officeDocument/2006/relationships/font" Target="fonts/font7.fntdata"/><Relationship Id="rId16" Type="http://schemas.openxmlformats.org/officeDocument/2006/relationships/slide" Target="slides/slide1.xml"/><Relationship Id="rId2" Type="http://schemas.openxmlformats.org/officeDocument/2006/relationships/presProps" Target="presProps.xml"/><Relationship Id="rId29" Type="http://schemas.openxmlformats.org/officeDocument/2006/relationships/slide" Target="slides/slide14.xml"/><Relationship Id="rId11" Type="http://schemas.openxmlformats.org/officeDocument/2006/relationships/font" Target="fonts/font11.fntdata"/><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5" Type="http://schemas.openxmlformats.org/officeDocument/2006/relationships/tableStyles" Target="tableStyles.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font" Target="fonts/font14.fntdata"/><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customXml" Target="../customXml/item3.xml"/><Relationship Id="rId51" Type="http://schemas.openxmlformats.org/officeDocument/2006/relationships/slide" Target="slides/slide36.xml"/><Relationship Id="rId8" Type="http://schemas.openxmlformats.org/officeDocument/2006/relationships/font" Target="fonts/font8.fntdata"/><Relationship Id="rId3" Type="http://schemas.openxmlformats.org/officeDocument/2006/relationships/viewProps" Target="viewProps.xml"/><Relationship Id="rId12" Type="http://schemas.openxmlformats.org/officeDocument/2006/relationships/font" Target="fonts/font12.fntdata"/><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font" Target="fonts/font6.fntdata"/><Relationship Id="rId15" Type="http://schemas.openxmlformats.org/officeDocument/2006/relationships/font" Target="fonts/font15.fntdata"/><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font" Target="fonts/font10.fntdata"/><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4" Type="http://schemas.openxmlformats.org/officeDocument/2006/relationships/theme" Target="theme/theme1.xml"/><Relationship Id="rId9" Type="http://schemas.openxmlformats.org/officeDocument/2006/relationships/font" Target="fonts/font9.fntdata"/></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 Id="rId5" Target="https://mysliit.sharepoint.com/:i:/s/CDAPSubmissionCloud/EbiTqPvSUJtOiog6YiovquYBB4vzoM9H5Wh6VdlVsPDPSw?e=Qyw6Vp"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jpeg" Type="http://schemas.openxmlformats.org/officeDocument/2006/relationships/image"/><Relationship Id="rId5" Target="../media/image38.jpeg" Type="http://schemas.openxmlformats.org/officeDocument/2006/relationships/image"/><Relationship Id="rId6" Target="../media/image39.jpeg" Type="http://schemas.openxmlformats.org/officeDocument/2006/relationships/image"/><Relationship Id="rId7" Target="../media/image4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jpeg" Type="http://schemas.openxmlformats.org/officeDocument/2006/relationships/image"/><Relationship Id="rId6" Target="../media/image46.jpeg" Type="http://schemas.openxmlformats.org/officeDocument/2006/relationships/image"/><Relationship Id="rId7" Target="../media/image47.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55.jpe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jpe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0.jpe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6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https://www.canva.com/design/DAFy2lilDSw/cOC6fyvMciPBzVRV8CmXkA/edit" TargetMode="External" Type="http://schemas.openxmlformats.org/officeDocument/2006/relationships/hyperlink"/></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97183"/>
        </a:solidFill>
      </p:bgPr>
    </p:bg>
    <p:spTree>
      <p:nvGrpSpPr>
        <p:cNvPr id="1" name=""/>
        <p:cNvGrpSpPr/>
        <p:nvPr/>
      </p:nvGrpSpPr>
      <p:grpSpPr>
        <a:xfrm>
          <a:off x="0" y="0"/>
          <a:ext cx="0" cy="0"/>
          <a:chOff x="0" y="0"/>
          <a:chExt cx="0" cy="0"/>
        </a:xfrm>
      </p:grpSpPr>
      <p:sp>
        <p:nvSpPr>
          <p:cNvPr name="Freeform 2" id="2"/>
          <p:cNvSpPr/>
          <p:nvPr/>
        </p:nvSpPr>
        <p:spPr>
          <a:xfrm flipH="false" flipV="true" rot="5400000">
            <a:off x="8697250" y="-1800403"/>
            <a:ext cx="11205779" cy="10911627"/>
          </a:xfrm>
          <a:custGeom>
            <a:avLst/>
            <a:gdLst/>
            <a:ahLst/>
            <a:cxnLst/>
            <a:rect r="r" b="b" t="t" l="l"/>
            <a:pathLst>
              <a:path h="10911627" w="11205779">
                <a:moveTo>
                  <a:pt x="0" y="10911627"/>
                </a:moveTo>
                <a:lnTo>
                  <a:pt x="11205779" y="10911627"/>
                </a:lnTo>
                <a:lnTo>
                  <a:pt x="11205779" y="0"/>
                </a:lnTo>
                <a:lnTo>
                  <a:pt x="0" y="0"/>
                </a:lnTo>
                <a:lnTo>
                  <a:pt x="0" y="10911627"/>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803481">
            <a:off x="-1564974" y="-2744850"/>
            <a:ext cx="7913355" cy="19539727"/>
            <a:chOff x="0" y="0"/>
            <a:chExt cx="2084176" cy="5146266"/>
          </a:xfrm>
        </p:grpSpPr>
        <p:sp>
          <p:nvSpPr>
            <p:cNvPr name="Freeform 4" id="4"/>
            <p:cNvSpPr/>
            <p:nvPr/>
          </p:nvSpPr>
          <p:spPr>
            <a:xfrm flipH="false" flipV="false" rot="0">
              <a:off x="0" y="0"/>
              <a:ext cx="2084176" cy="5146266"/>
            </a:xfrm>
            <a:custGeom>
              <a:avLst/>
              <a:gdLst/>
              <a:ahLst/>
              <a:cxnLst/>
              <a:rect r="r" b="b" t="t" l="l"/>
              <a:pathLst>
                <a:path h="5146266" w="2084176">
                  <a:moveTo>
                    <a:pt x="0" y="0"/>
                  </a:moveTo>
                  <a:lnTo>
                    <a:pt x="2084176" y="0"/>
                  </a:lnTo>
                  <a:lnTo>
                    <a:pt x="2084176" y="5146266"/>
                  </a:lnTo>
                  <a:lnTo>
                    <a:pt x="0" y="5146266"/>
                  </a:lnTo>
                  <a:close/>
                </a:path>
              </a:pathLst>
            </a:custGeom>
            <a:solidFill>
              <a:srgbClr val="1C3F60"/>
            </a:solidFill>
          </p:spPr>
        </p:sp>
        <p:sp>
          <p:nvSpPr>
            <p:cNvPr name="TextBox 5" id="5"/>
            <p:cNvSpPr txBox="true"/>
            <p:nvPr/>
          </p:nvSpPr>
          <p:spPr>
            <a:xfrm>
              <a:off x="0" y="-47625"/>
              <a:ext cx="2084176" cy="519389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25876">
            <a:off x="7248318" y="8786475"/>
            <a:ext cx="12022786" cy="2391367"/>
            <a:chOff x="0" y="0"/>
            <a:chExt cx="3166495" cy="629825"/>
          </a:xfrm>
        </p:grpSpPr>
        <p:sp>
          <p:nvSpPr>
            <p:cNvPr name="Freeform 7" id="7"/>
            <p:cNvSpPr/>
            <p:nvPr/>
          </p:nvSpPr>
          <p:spPr>
            <a:xfrm flipH="false" flipV="false" rot="0">
              <a:off x="0" y="0"/>
              <a:ext cx="3166495" cy="629825"/>
            </a:xfrm>
            <a:custGeom>
              <a:avLst/>
              <a:gdLst/>
              <a:ahLst/>
              <a:cxnLst/>
              <a:rect r="r" b="b" t="t" l="l"/>
              <a:pathLst>
                <a:path h="629825" w="3166495">
                  <a:moveTo>
                    <a:pt x="0" y="0"/>
                  </a:moveTo>
                  <a:lnTo>
                    <a:pt x="3166495" y="0"/>
                  </a:lnTo>
                  <a:lnTo>
                    <a:pt x="3166495" y="629825"/>
                  </a:lnTo>
                  <a:lnTo>
                    <a:pt x="0" y="629825"/>
                  </a:lnTo>
                  <a:close/>
                </a:path>
              </a:pathLst>
            </a:custGeom>
            <a:solidFill>
              <a:srgbClr val="FFFFFF"/>
            </a:solidFill>
          </p:spPr>
        </p:sp>
        <p:sp>
          <p:nvSpPr>
            <p:cNvPr name="TextBox 8" id="8"/>
            <p:cNvSpPr txBox="true"/>
            <p:nvPr/>
          </p:nvSpPr>
          <p:spPr>
            <a:xfrm>
              <a:off x="0" y="-47625"/>
              <a:ext cx="3166495" cy="6774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false" rot="5289240">
            <a:off x="-2960106" y="-896765"/>
            <a:ext cx="6656198" cy="5258396"/>
          </a:xfrm>
          <a:custGeom>
            <a:avLst/>
            <a:gdLst/>
            <a:ahLst/>
            <a:cxnLst/>
            <a:rect r="r" b="b" t="t" l="l"/>
            <a:pathLst>
              <a:path h="5258396" w="6656198">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362807" y="4717414"/>
            <a:ext cx="13920395" cy="1797311"/>
          </a:xfrm>
          <a:prstGeom prst="rect">
            <a:avLst/>
          </a:prstGeom>
        </p:spPr>
        <p:txBody>
          <a:bodyPr anchor="t" rtlCol="false" tIns="0" lIns="0" bIns="0" rIns="0">
            <a:spAutoFit/>
          </a:bodyPr>
          <a:lstStyle/>
          <a:p>
            <a:pPr algn="r">
              <a:lnSpc>
                <a:spcPts val="7232"/>
              </a:lnSpc>
            </a:pPr>
            <a:r>
              <a:rPr lang="en-US" sz="5166">
                <a:solidFill>
                  <a:srgbClr val="FFFFFF"/>
                </a:solidFill>
                <a:latin typeface="League Spartan Bold"/>
              </a:rPr>
              <a:t>Empowering Hair Health with Intelligent Hair Disease Detection Systems</a:t>
            </a:r>
          </a:p>
        </p:txBody>
      </p:sp>
      <p:sp>
        <p:nvSpPr>
          <p:cNvPr name="TextBox 11" id="11"/>
          <p:cNvSpPr txBox="true"/>
          <p:nvPr/>
        </p:nvSpPr>
        <p:spPr>
          <a:xfrm rot="0">
            <a:off x="7858428" y="6914775"/>
            <a:ext cx="9400872" cy="1038162"/>
          </a:xfrm>
          <a:prstGeom prst="rect">
            <a:avLst/>
          </a:prstGeom>
        </p:spPr>
        <p:txBody>
          <a:bodyPr anchor="t" rtlCol="false" tIns="0" lIns="0" bIns="0" rIns="0">
            <a:spAutoFit/>
          </a:bodyPr>
          <a:lstStyle/>
          <a:p>
            <a:pPr algn="r">
              <a:lnSpc>
                <a:spcPts val="8403"/>
              </a:lnSpc>
            </a:pPr>
            <a:r>
              <a:rPr lang="en-US" sz="6002" spc="1470">
                <a:solidFill>
                  <a:srgbClr val="1C3F60"/>
                </a:solidFill>
                <a:latin typeface="Kollektif"/>
              </a:rPr>
              <a:t>Final Presentation</a:t>
            </a:r>
          </a:p>
        </p:txBody>
      </p:sp>
      <p:sp>
        <p:nvSpPr>
          <p:cNvPr name="TextBox 12" id="12"/>
          <p:cNvSpPr txBox="true"/>
          <p:nvPr/>
        </p:nvSpPr>
        <p:spPr>
          <a:xfrm rot="0">
            <a:off x="1022587" y="7458448"/>
            <a:ext cx="5551711" cy="1179927"/>
          </a:xfrm>
          <a:prstGeom prst="rect">
            <a:avLst/>
          </a:prstGeom>
        </p:spPr>
        <p:txBody>
          <a:bodyPr anchor="t" rtlCol="false" tIns="0" lIns="0" bIns="0" rIns="0">
            <a:spAutoFit/>
          </a:bodyPr>
          <a:lstStyle/>
          <a:p>
            <a:pPr>
              <a:lnSpc>
                <a:spcPts val="9514"/>
              </a:lnSpc>
            </a:pPr>
            <a:r>
              <a:rPr lang="en-US" sz="6796">
                <a:solidFill>
                  <a:srgbClr val="F3F6FA"/>
                </a:solidFill>
                <a:latin typeface="Kollektif"/>
              </a:rPr>
              <a:t>2023 - 154</a:t>
            </a:r>
          </a:p>
        </p:txBody>
      </p:sp>
      <p:sp>
        <p:nvSpPr>
          <p:cNvPr name="TextBox 13" id="13"/>
          <p:cNvSpPr txBox="true"/>
          <p:nvPr/>
        </p:nvSpPr>
        <p:spPr>
          <a:xfrm rot="0">
            <a:off x="1022587" y="8560362"/>
            <a:ext cx="6949850" cy="697938"/>
          </a:xfrm>
          <a:prstGeom prst="rect">
            <a:avLst/>
          </a:prstGeom>
        </p:spPr>
        <p:txBody>
          <a:bodyPr anchor="t" rtlCol="false" tIns="0" lIns="0" bIns="0" rIns="0">
            <a:spAutoFit/>
          </a:bodyPr>
          <a:lstStyle/>
          <a:p>
            <a:pPr>
              <a:lnSpc>
                <a:spcPts val="5630"/>
              </a:lnSpc>
            </a:pPr>
            <a:r>
              <a:rPr lang="en-US" sz="4022">
                <a:solidFill>
                  <a:srgbClr val="F3F6FA"/>
                </a:solidFill>
                <a:latin typeface="Kollektif"/>
              </a:rPr>
              <a:t>IT4010 | 2023</a:t>
            </a:r>
          </a:p>
        </p:txBody>
      </p:sp>
      <p:sp>
        <p:nvSpPr>
          <p:cNvPr name="TextBox 14" id="14"/>
          <p:cNvSpPr txBox="true"/>
          <p:nvPr/>
        </p:nvSpPr>
        <p:spPr>
          <a:xfrm rot="0">
            <a:off x="4521414" y="395153"/>
            <a:ext cx="12761789" cy="1688405"/>
          </a:xfrm>
          <a:prstGeom prst="rect">
            <a:avLst/>
          </a:prstGeom>
        </p:spPr>
        <p:txBody>
          <a:bodyPr anchor="t" rtlCol="false" tIns="0" lIns="0" bIns="0" rIns="0">
            <a:spAutoFit/>
          </a:bodyPr>
          <a:lstStyle/>
          <a:p>
            <a:pPr algn="r">
              <a:lnSpc>
                <a:spcPts val="6722"/>
              </a:lnSpc>
            </a:pPr>
            <a:r>
              <a:rPr lang="en-US" sz="4801">
                <a:solidFill>
                  <a:srgbClr val="0B1320"/>
                </a:solidFill>
                <a:latin typeface="Kollektif"/>
              </a:rPr>
              <a:t>Sri Lanka Institute of Information Technology</a:t>
            </a:r>
          </a:p>
          <a:p>
            <a:pPr algn="r">
              <a:lnSpc>
                <a:spcPts val="6722"/>
              </a:lnSpc>
            </a:pPr>
            <a:r>
              <a:rPr lang="en-US" sz="4801">
                <a:solidFill>
                  <a:srgbClr val="0B1320"/>
                </a:solidFill>
                <a:latin typeface="Kollektif"/>
              </a:rPr>
              <a:t>Faculty Of Computing</a:t>
            </a:r>
          </a:p>
        </p:txBody>
      </p:sp>
      <p:sp>
        <p:nvSpPr>
          <p:cNvPr name="AutoShape 15" id="15"/>
          <p:cNvSpPr/>
          <p:nvPr/>
        </p:nvSpPr>
        <p:spPr>
          <a:xfrm rot="-7200000">
            <a:off x="5919627" y="8708126"/>
            <a:ext cx="3877602" cy="0"/>
          </a:xfrm>
          <a:prstGeom prst="line">
            <a:avLst/>
          </a:prstGeom>
          <a:ln cap="flat" w="38100">
            <a:solidFill>
              <a:srgbClr val="F3F6FA"/>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Freeform 3" id="3"/>
          <p:cNvSpPr/>
          <p:nvPr/>
        </p:nvSpPr>
        <p:spPr>
          <a:xfrm flipH="false" flipV="false" rot="0">
            <a:off x="5026390" y="2197168"/>
            <a:ext cx="7468678" cy="5888008"/>
          </a:xfrm>
          <a:custGeom>
            <a:avLst/>
            <a:gdLst/>
            <a:ahLst/>
            <a:cxnLst/>
            <a:rect r="r" b="b" t="t" l="l"/>
            <a:pathLst>
              <a:path h="5888008" w="7468678">
                <a:moveTo>
                  <a:pt x="0" y="0"/>
                </a:moveTo>
                <a:lnTo>
                  <a:pt x="7468678" y="0"/>
                </a:lnTo>
                <a:lnTo>
                  <a:pt x="7468678" y="5888008"/>
                </a:lnTo>
                <a:lnTo>
                  <a:pt x="0" y="5888008"/>
                </a:lnTo>
                <a:lnTo>
                  <a:pt x="0" y="0"/>
                </a:lnTo>
                <a:close/>
              </a:path>
            </a:pathLst>
          </a:custGeom>
          <a:blipFill>
            <a:blip r:embed="rId4"/>
            <a:stretch>
              <a:fillRect l="0" t="-320" r="-1464" b="-383072"/>
            </a:stretch>
          </a:blipFill>
        </p:spPr>
      </p:sp>
      <p:sp>
        <p:nvSpPr>
          <p:cNvPr name="TextBox 4" id="4"/>
          <p:cNvSpPr txBox="true"/>
          <p:nvPr/>
        </p:nvSpPr>
        <p:spPr>
          <a:xfrm rot="0">
            <a:off x="532549" y="8463848"/>
            <a:ext cx="17222902" cy="1483405"/>
          </a:xfrm>
          <a:prstGeom prst="rect">
            <a:avLst/>
          </a:prstGeom>
        </p:spPr>
        <p:txBody>
          <a:bodyPr anchor="t" rtlCol="false" tIns="0" lIns="0" bIns="0" rIns="0">
            <a:spAutoFit/>
          </a:bodyPr>
          <a:lstStyle/>
          <a:p>
            <a:pPr>
              <a:lnSpc>
                <a:spcPts val="5912"/>
              </a:lnSpc>
            </a:pPr>
            <a:r>
              <a:rPr lang="en-US" sz="4223" u="sng">
                <a:solidFill>
                  <a:srgbClr val="CBDDEC"/>
                </a:solidFill>
                <a:latin typeface="Arimo"/>
                <a:hlinkClick r:id="rId5" tooltip="https://mysliit.sharepoint.com/:i:/s/CDAPSubmissionCloud/EbiTqPvSUJtOiog6YiovquYBB4vzoM9H5Wh6VdlVsPDPSw?e=Qyw6Vp"/>
              </a:rPr>
              <a:t>https://mysliit.sharepoint.com/:i:/s/CDAPSubmissionCloud/EbiTqPvSUJtOiog6YiovquYBB4vzoM9H5Wh6VdlVsPDPSw?e=Qyw6Vp</a:t>
            </a:r>
            <a:r>
              <a:rPr lang="en-US" sz="4223">
                <a:solidFill>
                  <a:srgbClr val="CBDDEC"/>
                </a:solidFill>
                <a:latin typeface="Arimo"/>
              </a:rPr>
              <a:t> </a:t>
            </a:r>
          </a:p>
        </p:txBody>
      </p:sp>
      <p:sp>
        <p:nvSpPr>
          <p:cNvPr name="TextBox 5" id="5"/>
          <p:cNvSpPr txBox="true"/>
          <p:nvPr/>
        </p:nvSpPr>
        <p:spPr>
          <a:xfrm rot="0">
            <a:off x="2795419" y="979355"/>
            <a:ext cx="4461942" cy="865771"/>
          </a:xfrm>
          <a:prstGeom prst="rect">
            <a:avLst/>
          </a:prstGeom>
        </p:spPr>
        <p:txBody>
          <a:bodyPr anchor="t" rtlCol="false" tIns="0" lIns="0" bIns="0" rIns="0">
            <a:spAutoFit/>
          </a:bodyPr>
          <a:lstStyle/>
          <a:p>
            <a:pPr algn="just" marL="896323" indent="-448161" lvl="1">
              <a:lnSpc>
                <a:spcPts val="7389"/>
              </a:lnSpc>
              <a:buFont typeface="Arial"/>
              <a:buChar char="•"/>
            </a:pPr>
            <a:r>
              <a:rPr lang="en-US" sz="4151">
                <a:solidFill>
                  <a:srgbClr val="F3F6FA"/>
                </a:solidFill>
                <a:latin typeface="Kollektif"/>
              </a:rPr>
              <a:t>Poster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3242162" y="1898939"/>
            <a:ext cx="11803677" cy="7764606"/>
          </a:xfrm>
          <a:custGeom>
            <a:avLst/>
            <a:gdLst/>
            <a:ahLst/>
            <a:cxnLst/>
            <a:rect r="r" b="b" t="t" l="l"/>
            <a:pathLst>
              <a:path h="7764606" w="11803677">
                <a:moveTo>
                  <a:pt x="0" y="0"/>
                </a:moveTo>
                <a:lnTo>
                  <a:pt x="11803676" y="0"/>
                </a:lnTo>
                <a:lnTo>
                  <a:pt x="11803676" y="7764606"/>
                </a:lnTo>
                <a:lnTo>
                  <a:pt x="0" y="7764606"/>
                </a:lnTo>
                <a:lnTo>
                  <a:pt x="0" y="0"/>
                </a:lnTo>
                <a:close/>
              </a:path>
            </a:pathLst>
          </a:custGeom>
          <a:blipFill>
            <a:blip r:embed="rId2"/>
            <a:stretch>
              <a:fillRect l="0" t="0" r="0" b="0"/>
            </a:stretch>
          </a:blipFill>
        </p:spPr>
      </p:sp>
      <p:sp>
        <p:nvSpPr>
          <p:cNvPr name="TextBox 3" id="3"/>
          <p:cNvSpPr txBox="true"/>
          <p:nvPr/>
        </p:nvSpPr>
        <p:spPr>
          <a:xfrm rot="0">
            <a:off x="1028700" y="790575"/>
            <a:ext cx="7241510" cy="865771"/>
          </a:xfrm>
          <a:prstGeom prst="rect">
            <a:avLst/>
          </a:prstGeom>
        </p:spPr>
        <p:txBody>
          <a:bodyPr anchor="t" rtlCol="false" tIns="0" lIns="0" bIns="0" rIns="0">
            <a:spAutoFit/>
          </a:bodyPr>
          <a:lstStyle/>
          <a:p>
            <a:pPr algn="just" marL="896323" indent="-448161" lvl="1">
              <a:lnSpc>
                <a:spcPts val="7389"/>
              </a:lnSpc>
              <a:buFont typeface="Arial"/>
              <a:buChar char="•"/>
            </a:pPr>
            <a:r>
              <a:rPr lang="en-US" sz="4151">
                <a:solidFill>
                  <a:srgbClr val="F3F6FA"/>
                </a:solidFill>
                <a:latin typeface="Kollektif"/>
              </a:rPr>
              <a:t>Meet the doctor evidence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217152" y="3512124"/>
            <a:ext cx="4160046" cy="12620541"/>
            <a:chOff x="0" y="0"/>
            <a:chExt cx="1095650" cy="3323928"/>
          </a:xfrm>
        </p:grpSpPr>
        <p:sp>
          <p:nvSpPr>
            <p:cNvPr name="Freeform 3" id="3"/>
            <p:cNvSpPr/>
            <p:nvPr/>
          </p:nvSpPr>
          <p:spPr>
            <a:xfrm flipH="false" flipV="false" rot="0">
              <a:off x="0" y="0"/>
              <a:ext cx="1095650" cy="3323929"/>
            </a:xfrm>
            <a:custGeom>
              <a:avLst/>
              <a:gdLst/>
              <a:ahLst/>
              <a:cxnLst/>
              <a:rect r="r" b="b" t="t" l="l"/>
              <a:pathLst>
                <a:path h="3323929" w="1095650">
                  <a:moveTo>
                    <a:pt x="0" y="0"/>
                  </a:moveTo>
                  <a:lnTo>
                    <a:pt x="1095650" y="0"/>
                  </a:lnTo>
                  <a:lnTo>
                    <a:pt x="1095650" y="3323929"/>
                  </a:lnTo>
                  <a:lnTo>
                    <a:pt x="0" y="3323929"/>
                  </a:lnTo>
                  <a:close/>
                </a:path>
              </a:pathLst>
            </a:custGeom>
            <a:solidFill>
              <a:srgbClr val="497183"/>
            </a:solidFill>
          </p:spPr>
        </p:sp>
        <p:sp>
          <p:nvSpPr>
            <p:cNvPr name="TextBox 4" id="4"/>
            <p:cNvSpPr txBox="true"/>
            <p:nvPr/>
          </p:nvSpPr>
          <p:spPr>
            <a:xfrm>
              <a:off x="0" y="-47625"/>
              <a:ext cx="1095650"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070548" y="3956660"/>
            <a:ext cx="15424018" cy="8073552"/>
            <a:chOff x="0" y="0"/>
            <a:chExt cx="4062293" cy="2126368"/>
          </a:xfrm>
        </p:grpSpPr>
        <p:sp>
          <p:nvSpPr>
            <p:cNvPr name="Freeform 6" id="6"/>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F3F6FA"/>
            </a:solidFill>
          </p:spPr>
        </p:sp>
        <p:sp>
          <p:nvSpPr>
            <p:cNvPr name="TextBox 7" id="7"/>
            <p:cNvSpPr txBox="true"/>
            <p:nvPr/>
          </p:nvSpPr>
          <p:spPr>
            <a:xfrm>
              <a:off x="0" y="-47625"/>
              <a:ext cx="4062293" cy="217399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3004931">
            <a:off x="8039505" y="7452484"/>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9" id="9"/>
          <p:cNvSpPr/>
          <p:nvPr/>
        </p:nvSpPr>
        <p:spPr>
          <a:xfrm flipH="false" flipV="false" rot="0">
            <a:off x="13579356" y="5143500"/>
            <a:ext cx="4708644" cy="5993711"/>
          </a:xfrm>
          <a:custGeom>
            <a:avLst/>
            <a:gdLst/>
            <a:ahLst/>
            <a:cxnLst/>
            <a:rect r="r" b="b" t="t" l="l"/>
            <a:pathLst>
              <a:path h="5993711" w="4708644">
                <a:moveTo>
                  <a:pt x="0" y="0"/>
                </a:moveTo>
                <a:lnTo>
                  <a:pt x="4708644" y="0"/>
                </a:lnTo>
                <a:lnTo>
                  <a:pt x="4708644" y="5993711"/>
                </a:lnTo>
                <a:lnTo>
                  <a:pt x="0" y="5993711"/>
                </a:lnTo>
                <a:lnTo>
                  <a:pt x="0" y="0"/>
                </a:lnTo>
                <a:close/>
              </a:path>
            </a:pathLst>
          </a:custGeom>
          <a:blipFill>
            <a:blip r:embed="rId4"/>
            <a:stretch>
              <a:fillRect l="0" t="0" r="0" b="0"/>
            </a:stretch>
          </a:blipFill>
        </p:spPr>
      </p:sp>
      <p:sp>
        <p:nvSpPr>
          <p:cNvPr name="TextBox 10" id="10"/>
          <p:cNvSpPr txBox="true"/>
          <p:nvPr/>
        </p:nvSpPr>
        <p:spPr>
          <a:xfrm rot="0">
            <a:off x="1028700" y="917699"/>
            <a:ext cx="14416259" cy="1861316"/>
          </a:xfrm>
          <a:prstGeom prst="rect">
            <a:avLst/>
          </a:prstGeom>
        </p:spPr>
        <p:txBody>
          <a:bodyPr anchor="t" rtlCol="false" tIns="0" lIns="0" bIns="0" rIns="0">
            <a:spAutoFit/>
          </a:bodyPr>
          <a:lstStyle/>
          <a:p>
            <a:pPr>
              <a:lnSpc>
                <a:spcPts val="7154"/>
              </a:lnSpc>
            </a:pPr>
            <a:r>
              <a:rPr lang="en-US" sz="7300">
                <a:solidFill>
                  <a:srgbClr val="F3F6FA"/>
                </a:solidFill>
                <a:latin typeface="League Spartan Bold"/>
              </a:rPr>
              <a:t>IT20154158​</a:t>
            </a:r>
          </a:p>
          <a:p>
            <a:pPr>
              <a:lnSpc>
                <a:spcPts val="7154"/>
              </a:lnSpc>
            </a:pPr>
            <a:r>
              <a:rPr lang="en-US" sz="7300">
                <a:solidFill>
                  <a:srgbClr val="F3F6FA"/>
                </a:solidFill>
                <a:latin typeface="League Spartan Bold"/>
              </a:rPr>
              <a:t>Wickramarathna D.G.N.L​</a:t>
            </a:r>
          </a:p>
        </p:txBody>
      </p:sp>
      <p:sp>
        <p:nvSpPr>
          <p:cNvPr name="TextBox 11" id="11"/>
          <p:cNvSpPr txBox="true"/>
          <p:nvPr/>
        </p:nvSpPr>
        <p:spPr>
          <a:xfrm rot="0">
            <a:off x="1172911" y="2569465"/>
            <a:ext cx="11459929" cy="780934"/>
          </a:xfrm>
          <a:prstGeom prst="rect">
            <a:avLst/>
          </a:prstGeom>
        </p:spPr>
        <p:txBody>
          <a:bodyPr anchor="t" rtlCol="false" tIns="0" lIns="0" bIns="0" rIns="0">
            <a:spAutoFit/>
          </a:bodyPr>
          <a:lstStyle/>
          <a:p>
            <a:pPr algn="just">
              <a:lnSpc>
                <a:spcPts val="6677"/>
              </a:lnSpc>
            </a:pPr>
            <a:r>
              <a:rPr lang="en-US" sz="3751">
                <a:solidFill>
                  <a:srgbClr val="F3F6FA"/>
                </a:solidFill>
                <a:latin typeface="Kollektif"/>
              </a:rPr>
              <a:t>Specialize in Information Technology​</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1028700" y="993404"/>
            <a:ext cx="16689919" cy="2448565"/>
          </a:xfrm>
          <a:prstGeom prst="rect">
            <a:avLst/>
          </a:prstGeom>
        </p:spPr>
        <p:txBody>
          <a:bodyPr anchor="t" rtlCol="false" tIns="0" lIns="0" bIns="0" rIns="0">
            <a:spAutoFit/>
          </a:bodyPr>
          <a:lstStyle/>
          <a:p>
            <a:pPr algn="ctr">
              <a:lnSpc>
                <a:spcPts val="6370"/>
              </a:lnSpc>
            </a:pPr>
            <a:r>
              <a:rPr lang="en-US" sz="6500">
                <a:solidFill>
                  <a:srgbClr val="F3F6FA"/>
                </a:solidFill>
                <a:latin typeface="League Spartan Bold"/>
              </a:rPr>
              <a:t>Extracting patient prescription data using easyOCR and set reminders using those data ​</a:t>
            </a:r>
          </a:p>
        </p:txBody>
      </p:sp>
      <p:grpSp>
        <p:nvGrpSpPr>
          <p:cNvPr name="Group 3" id="3"/>
          <p:cNvGrpSpPr/>
          <p:nvPr/>
        </p:nvGrpSpPr>
        <p:grpSpPr>
          <a:xfrm rot="-4424578">
            <a:off x="-1454686" y="-419263"/>
            <a:ext cx="4966771" cy="21412527"/>
            <a:chOff x="0" y="0"/>
            <a:chExt cx="1308121" cy="5639513"/>
          </a:xfrm>
        </p:grpSpPr>
        <p:sp>
          <p:nvSpPr>
            <p:cNvPr name="Freeform 4" id="4"/>
            <p:cNvSpPr/>
            <p:nvPr/>
          </p:nvSpPr>
          <p:spPr>
            <a:xfrm flipH="false" flipV="false" rot="0">
              <a:off x="0" y="0"/>
              <a:ext cx="1308121" cy="5639513"/>
            </a:xfrm>
            <a:custGeom>
              <a:avLst/>
              <a:gdLst/>
              <a:ahLst/>
              <a:cxnLst/>
              <a:rect r="r" b="b" t="t" l="l"/>
              <a:pathLst>
                <a:path h="5639513" w="1308121">
                  <a:moveTo>
                    <a:pt x="0" y="0"/>
                  </a:moveTo>
                  <a:lnTo>
                    <a:pt x="1308121" y="0"/>
                  </a:lnTo>
                  <a:lnTo>
                    <a:pt x="1308121" y="5639513"/>
                  </a:lnTo>
                  <a:lnTo>
                    <a:pt x="0" y="5639513"/>
                  </a:lnTo>
                  <a:close/>
                </a:path>
              </a:pathLst>
            </a:custGeom>
            <a:solidFill>
              <a:srgbClr val="F3F6FA"/>
            </a:solidFill>
          </p:spPr>
        </p:sp>
        <p:sp>
          <p:nvSpPr>
            <p:cNvPr name="TextBox 5" id="5"/>
            <p:cNvSpPr txBox="true"/>
            <p:nvPr/>
          </p:nvSpPr>
          <p:spPr>
            <a:xfrm>
              <a:off x="0" y="-47625"/>
              <a:ext cx="1308121" cy="568713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flipH="true" flipV="true">
            <a:off x="-4094024" y="5818927"/>
            <a:ext cx="18217338" cy="5623897"/>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6942799" y="4426270"/>
            <a:ext cx="4402402" cy="4016841"/>
          </a:xfrm>
          <a:custGeom>
            <a:avLst/>
            <a:gdLst/>
            <a:ahLst/>
            <a:cxnLst/>
            <a:rect r="r" b="b" t="t" l="l"/>
            <a:pathLst>
              <a:path h="4016841" w="4402402">
                <a:moveTo>
                  <a:pt x="0" y="0"/>
                </a:moveTo>
                <a:lnTo>
                  <a:pt x="4402402" y="0"/>
                </a:lnTo>
                <a:lnTo>
                  <a:pt x="4402402" y="4016841"/>
                </a:lnTo>
                <a:lnTo>
                  <a:pt x="0" y="4016841"/>
                </a:lnTo>
                <a:lnTo>
                  <a:pt x="0" y="0"/>
                </a:lnTo>
                <a:close/>
              </a:path>
            </a:pathLst>
          </a:custGeom>
          <a:blipFill>
            <a:blip r:embed="rId4"/>
            <a:stretch>
              <a:fillRect l="0" t="0" r="0" b="0"/>
            </a:stretch>
          </a:blipFill>
        </p:spPr>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217152" y="3512124"/>
            <a:ext cx="4160046" cy="12620541"/>
            <a:chOff x="0" y="0"/>
            <a:chExt cx="1095650" cy="3323928"/>
          </a:xfrm>
        </p:grpSpPr>
        <p:sp>
          <p:nvSpPr>
            <p:cNvPr name="Freeform 3" id="3"/>
            <p:cNvSpPr/>
            <p:nvPr/>
          </p:nvSpPr>
          <p:spPr>
            <a:xfrm flipH="false" flipV="false" rot="0">
              <a:off x="0" y="0"/>
              <a:ext cx="1095650" cy="3323929"/>
            </a:xfrm>
            <a:custGeom>
              <a:avLst/>
              <a:gdLst/>
              <a:ahLst/>
              <a:cxnLst/>
              <a:rect r="r" b="b" t="t" l="l"/>
              <a:pathLst>
                <a:path h="3323929" w="1095650">
                  <a:moveTo>
                    <a:pt x="0" y="0"/>
                  </a:moveTo>
                  <a:lnTo>
                    <a:pt x="1095650" y="0"/>
                  </a:lnTo>
                  <a:lnTo>
                    <a:pt x="1095650" y="3323929"/>
                  </a:lnTo>
                  <a:lnTo>
                    <a:pt x="0" y="3323929"/>
                  </a:lnTo>
                  <a:close/>
                </a:path>
              </a:pathLst>
            </a:custGeom>
            <a:solidFill>
              <a:srgbClr val="497183"/>
            </a:solidFill>
          </p:spPr>
        </p:sp>
        <p:sp>
          <p:nvSpPr>
            <p:cNvPr name="TextBox 4" id="4"/>
            <p:cNvSpPr txBox="true"/>
            <p:nvPr/>
          </p:nvSpPr>
          <p:spPr>
            <a:xfrm>
              <a:off x="0" y="-47625"/>
              <a:ext cx="1095650"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022478" y="3956660"/>
            <a:ext cx="15424018" cy="8073552"/>
            <a:chOff x="0" y="0"/>
            <a:chExt cx="4062293" cy="2126368"/>
          </a:xfrm>
        </p:grpSpPr>
        <p:sp>
          <p:nvSpPr>
            <p:cNvPr name="Freeform 6" id="6"/>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F3F6FA"/>
            </a:solidFill>
          </p:spPr>
        </p:sp>
        <p:sp>
          <p:nvSpPr>
            <p:cNvPr name="TextBox 7" id="7"/>
            <p:cNvSpPr txBox="true"/>
            <p:nvPr/>
          </p:nvSpPr>
          <p:spPr>
            <a:xfrm>
              <a:off x="0" y="-47625"/>
              <a:ext cx="4062293" cy="217399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3004931">
            <a:off x="8039505" y="7452484"/>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9" id="9"/>
          <p:cNvSpPr/>
          <p:nvPr/>
        </p:nvSpPr>
        <p:spPr>
          <a:xfrm flipH="false" flipV="false" rot="0">
            <a:off x="12178183" y="5910067"/>
            <a:ext cx="6044253" cy="3767585"/>
          </a:xfrm>
          <a:custGeom>
            <a:avLst/>
            <a:gdLst/>
            <a:ahLst/>
            <a:cxnLst/>
            <a:rect r="r" b="b" t="t" l="l"/>
            <a:pathLst>
              <a:path h="3767585" w="6044253">
                <a:moveTo>
                  <a:pt x="0" y="0"/>
                </a:moveTo>
                <a:lnTo>
                  <a:pt x="6044253" y="0"/>
                </a:lnTo>
                <a:lnTo>
                  <a:pt x="6044253" y="3767585"/>
                </a:lnTo>
                <a:lnTo>
                  <a:pt x="0" y="3767585"/>
                </a:lnTo>
                <a:lnTo>
                  <a:pt x="0" y="0"/>
                </a:lnTo>
                <a:close/>
              </a:path>
            </a:pathLst>
          </a:custGeom>
          <a:blipFill>
            <a:blip r:embed="rId4"/>
            <a:stretch>
              <a:fillRect l="0" t="0" r="0" b="0"/>
            </a:stretch>
          </a:blipFill>
        </p:spPr>
      </p:sp>
      <p:sp>
        <p:nvSpPr>
          <p:cNvPr name="TextBox 10" id="10"/>
          <p:cNvSpPr txBox="true"/>
          <p:nvPr/>
        </p:nvSpPr>
        <p:spPr>
          <a:xfrm rot="0">
            <a:off x="788349" y="2474781"/>
            <a:ext cx="13310631" cy="4342013"/>
          </a:xfrm>
          <a:prstGeom prst="rect">
            <a:avLst/>
          </a:prstGeom>
        </p:spPr>
        <p:txBody>
          <a:bodyPr anchor="t" rtlCol="false" tIns="0" lIns="0" bIns="0" rIns="0">
            <a:spAutoFit/>
          </a:bodyPr>
          <a:lstStyle/>
          <a:p>
            <a:pPr algn="just" marL="702018" indent="-351009" lvl="1">
              <a:lnSpc>
                <a:spcPts val="5787"/>
              </a:lnSpc>
              <a:buFont typeface="Arial"/>
              <a:buChar char="•"/>
            </a:pPr>
            <a:r>
              <a:rPr lang="en-US" sz="3251">
                <a:solidFill>
                  <a:srgbClr val="F3F6FA"/>
                </a:solidFill>
                <a:latin typeface="Kollektif"/>
              </a:rPr>
              <a:t>How to extract patient prescription data.​</a:t>
            </a:r>
          </a:p>
          <a:p>
            <a:pPr algn="just">
              <a:lnSpc>
                <a:spcPts val="5787"/>
              </a:lnSpc>
            </a:pPr>
          </a:p>
          <a:p>
            <a:pPr algn="just" marL="702018" indent="-351009" lvl="1">
              <a:lnSpc>
                <a:spcPts val="5787"/>
              </a:lnSpc>
              <a:buFont typeface="Arial"/>
              <a:buChar char="•"/>
            </a:pPr>
            <a:r>
              <a:rPr lang="en-US" sz="3251">
                <a:solidFill>
                  <a:srgbClr val="F3F6FA"/>
                </a:solidFill>
                <a:latin typeface="Kollektif"/>
              </a:rPr>
              <a:t>How to set the reminders for take medicine and next the doctor meeting time according extracted patient prescription. ​</a:t>
            </a:r>
          </a:p>
          <a:p>
            <a:pPr algn="just">
              <a:lnSpc>
                <a:spcPts val="5787"/>
              </a:lnSpc>
            </a:pPr>
          </a:p>
          <a:p>
            <a:pPr algn="just">
              <a:lnSpc>
                <a:spcPts val="5787"/>
              </a:lnSpc>
            </a:pPr>
          </a:p>
        </p:txBody>
      </p:sp>
      <p:sp>
        <p:nvSpPr>
          <p:cNvPr name="TextBox 11" id="11"/>
          <p:cNvSpPr txBox="true"/>
          <p:nvPr/>
        </p:nvSpPr>
        <p:spPr>
          <a:xfrm rot="0">
            <a:off x="1028700" y="936749"/>
            <a:ext cx="9200645" cy="1089151"/>
          </a:xfrm>
          <a:prstGeom prst="rect">
            <a:avLst/>
          </a:prstGeom>
        </p:spPr>
        <p:txBody>
          <a:bodyPr anchor="t" rtlCol="false" tIns="0" lIns="0" bIns="0" rIns="0">
            <a:spAutoFit/>
          </a:bodyPr>
          <a:lstStyle/>
          <a:p>
            <a:pPr>
              <a:lnSpc>
                <a:spcPts val="8133"/>
              </a:lnSpc>
            </a:pPr>
            <a:r>
              <a:rPr lang="en-US" sz="8299">
                <a:solidFill>
                  <a:srgbClr val="F3F6FA"/>
                </a:solidFill>
                <a:latin typeface="League Spartan Bold"/>
              </a:rPr>
              <a:t>BACKGROUND​</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728792" y="4064920"/>
            <a:ext cx="3051143" cy="12620541"/>
            <a:chOff x="0" y="0"/>
            <a:chExt cx="803593" cy="3323928"/>
          </a:xfrm>
        </p:grpSpPr>
        <p:sp>
          <p:nvSpPr>
            <p:cNvPr name="Freeform 3" id="3"/>
            <p:cNvSpPr/>
            <p:nvPr/>
          </p:nvSpPr>
          <p:spPr>
            <a:xfrm flipH="false" flipV="false" rot="0">
              <a:off x="0" y="0"/>
              <a:ext cx="803593" cy="3323929"/>
            </a:xfrm>
            <a:custGeom>
              <a:avLst/>
              <a:gdLst/>
              <a:ahLst/>
              <a:cxnLst/>
              <a:rect r="r" b="b" t="t" l="l"/>
              <a:pathLst>
                <a:path h="3323929" w="803593">
                  <a:moveTo>
                    <a:pt x="0" y="0"/>
                  </a:moveTo>
                  <a:lnTo>
                    <a:pt x="803593" y="0"/>
                  </a:lnTo>
                  <a:lnTo>
                    <a:pt x="803593" y="3323929"/>
                  </a:lnTo>
                  <a:lnTo>
                    <a:pt x="0" y="3323929"/>
                  </a:lnTo>
                  <a:close/>
                </a:path>
              </a:pathLst>
            </a:custGeom>
            <a:solidFill>
              <a:srgbClr val="497183"/>
            </a:solidFill>
          </p:spPr>
        </p:sp>
        <p:sp>
          <p:nvSpPr>
            <p:cNvPr name="TextBox 4" id="4"/>
            <p:cNvSpPr txBox="true"/>
            <p:nvPr/>
          </p:nvSpPr>
          <p:spPr>
            <a:xfrm>
              <a:off x="0" y="-47625"/>
              <a:ext cx="803593" cy="33715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3004931">
            <a:off x="8050787" y="8901265"/>
            <a:ext cx="3602537" cy="5678748"/>
          </a:xfrm>
          <a:custGeom>
            <a:avLst/>
            <a:gdLst/>
            <a:ahLst/>
            <a:cxnLst/>
            <a:rect r="r" b="b" t="t" l="l"/>
            <a:pathLst>
              <a:path h="5678748" w="3602537">
                <a:moveTo>
                  <a:pt x="3602537" y="5678748"/>
                </a:moveTo>
                <a:lnTo>
                  <a:pt x="0" y="5678748"/>
                </a:lnTo>
                <a:lnTo>
                  <a:pt x="0" y="0"/>
                </a:lnTo>
                <a:lnTo>
                  <a:pt x="3602537" y="0"/>
                </a:lnTo>
                <a:lnTo>
                  <a:pt x="3602537" y="5678748"/>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6" id="6"/>
          <p:cNvSpPr/>
          <p:nvPr/>
        </p:nvSpPr>
        <p:spPr>
          <a:xfrm flipH="false" flipV="false" rot="0">
            <a:off x="2201788" y="2748008"/>
            <a:ext cx="14443632" cy="4529917"/>
          </a:xfrm>
          <a:custGeom>
            <a:avLst/>
            <a:gdLst/>
            <a:ahLst/>
            <a:cxnLst/>
            <a:rect r="r" b="b" t="t" l="l"/>
            <a:pathLst>
              <a:path h="4529917" w="14443632">
                <a:moveTo>
                  <a:pt x="0" y="0"/>
                </a:moveTo>
                <a:lnTo>
                  <a:pt x="14443632" y="0"/>
                </a:lnTo>
                <a:lnTo>
                  <a:pt x="14443632" y="4529917"/>
                </a:lnTo>
                <a:lnTo>
                  <a:pt x="0" y="4529917"/>
                </a:lnTo>
                <a:lnTo>
                  <a:pt x="0" y="0"/>
                </a:lnTo>
                <a:close/>
              </a:path>
            </a:pathLst>
          </a:custGeom>
          <a:blipFill>
            <a:blip r:embed="rId4"/>
            <a:stretch>
              <a:fillRect l="0" t="0" r="0" b="0"/>
            </a:stretch>
          </a:blipFill>
        </p:spPr>
      </p:sp>
      <p:sp>
        <p:nvSpPr>
          <p:cNvPr name="TextBox 7" id="7"/>
          <p:cNvSpPr txBox="true"/>
          <p:nvPr/>
        </p:nvSpPr>
        <p:spPr>
          <a:xfrm rot="0">
            <a:off x="3438149" y="863659"/>
            <a:ext cx="10421576" cy="1089151"/>
          </a:xfrm>
          <a:prstGeom prst="rect">
            <a:avLst/>
          </a:prstGeom>
        </p:spPr>
        <p:txBody>
          <a:bodyPr anchor="t" rtlCol="false" tIns="0" lIns="0" bIns="0" rIns="0">
            <a:spAutoFit/>
          </a:bodyPr>
          <a:lstStyle/>
          <a:p>
            <a:pPr>
              <a:lnSpc>
                <a:spcPts val="8133"/>
              </a:lnSpc>
            </a:pPr>
            <a:r>
              <a:rPr lang="en-US" sz="8299">
                <a:solidFill>
                  <a:srgbClr val="F3F6FA"/>
                </a:solidFill>
                <a:latin typeface="League Spartan Bold"/>
              </a:rPr>
              <a:t>SYSTEM DIAGRAM</a:t>
            </a:r>
          </a:p>
        </p:txBody>
      </p:sp>
      <p:sp>
        <p:nvSpPr>
          <p:cNvPr name="TextBox 8" id="8"/>
          <p:cNvSpPr txBox="true"/>
          <p:nvPr/>
        </p:nvSpPr>
        <p:spPr>
          <a:xfrm rot="0">
            <a:off x="1028700" y="8919406"/>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9" id="9"/>
          <p:cNvSpPr txBox="true"/>
          <p:nvPr/>
        </p:nvSpPr>
        <p:spPr>
          <a:xfrm rot="0">
            <a:off x="1028700" y="9534777"/>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220569" y="1007469"/>
            <a:ext cx="13846862" cy="21178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RESEARCH GAP​</a:t>
            </a:r>
          </a:p>
          <a:p>
            <a:pPr algn="ctr">
              <a:lnSpc>
                <a:spcPts val="8133"/>
              </a:lnSpc>
            </a:pPr>
            <a:r>
              <a:rPr lang="en-US" sz="8299">
                <a:solidFill>
                  <a:srgbClr val="F3F6FA"/>
                </a:solidFill>
                <a:latin typeface="League Spartan Bold"/>
              </a:rPr>
              <a:t>​</a:t>
            </a:r>
          </a:p>
        </p:txBody>
      </p:sp>
      <p:grpSp>
        <p:nvGrpSpPr>
          <p:cNvPr name="Group 3" id="3"/>
          <p:cNvGrpSpPr/>
          <p:nvPr/>
        </p:nvGrpSpPr>
        <p:grpSpPr>
          <a:xfrm rot="-3910511">
            <a:off x="1682488" y="4583641"/>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rot="9148715">
            <a:off x="5472606" y="8961146"/>
            <a:ext cx="14028815" cy="0"/>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2684902" y="2893738"/>
            <a:ext cx="5678076" cy="3853898"/>
          </a:xfrm>
          <a:custGeom>
            <a:avLst/>
            <a:gdLst/>
            <a:ahLst/>
            <a:cxnLst/>
            <a:rect r="r" b="b" t="t" l="l"/>
            <a:pathLst>
              <a:path h="3853898" w="5678076">
                <a:moveTo>
                  <a:pt x="0" y="0"/>
                </a:moveTo>
                <a:lnTo>
                  <a:pt x="5678076" y="0"/>
                </a:lnTo>
                <a:lnTo>
                  <a:pt x="5678076" y="3853897"/>
                </a:lnTo>
                <a:lnTo>
                  <a:pt x="0" y="3853897"/>
                </a:lnTo>
                <a:lnTo>
                  <a:pt x="0" y="0"/>
                </a:lnTo>
                <a:close/>
              </a:path>
            </a:pathLst>
          </a:custGeom>
          <a:blipFill>
            <a:blip r:embed="rId4"/>
            <a:stretch>
              <a:fillRect l="0" t="0" r="0" b="0"/>
            </a:stretch>
          </a:blipFill>
        </p:spPr>
      </p:sp>
      <p:sp>
        <p:nvSpPr>
          <p:cNvPr name="TextBox 12" id="12"/>
          <p:cNvSpPr txBox="true"/>
          <p:nvPr/>
        </p:nvSpPr>
        <p:spPr>
          <a:xfrm rot="0">
            <a:off x="8664430" y="2712763"/>
            <a:ext cx="9291887" cy="3385195"/>
          </a:xfrm>
          <a:prstGeom prst="rect">
            <a:avLst/>
          </a:prstGeom>
        </p:spPr>
        <p:txBody>
          <a:bodyPr anchor="t" rtlCol="false" tIns="0" lIns="0" bIns="0" rIns="0">
            <a:spAutoFit/>
          </a:bodyPr>
          <a:lstStyle/>
          <a:p>
            <a:pPr algn="just" marL="658839" indent="-329419" lvl="1">
              <a:lnSpc>
                <a:spcPts val="5431"/>
              </a:lnSpc>
              <a:buFont typeface="Arial"/>
              <a:buChar char="•"/>
            </a:pPr>
            <a:r>
              <a:rPr lang="en-US" sz="3051">
                <a:solidFill>
                  <a:srgbClr val="F3F6FA"/>
                </a:solidFill>
                <a:latin typeface="Kollektif"/>
              </a:rPr>
              <a:t>Exploring Methods for Semantic Understanding of Extracted Prescription Data.</a:t>
            </a:r>
          </a:p>
          <a:p>
            <a:pPr algn="just" marL="658839" indent="-329419" lvl="1">
              <a:lnSpc>
                <a:spcPts val="5431"/>
              </a:lnSpc>
              <a:buFont typeface="Arial"/>
              <a:buChar char="•"/>
            </a:pPr>
            <a:r>
              <a:rPr lang="en-US" sz="3051">
                <a:solidFill>
                  <a:srgbClr val="F3F6FA"/>
                </a:solidFill>
                <a:latin typeface="Kollektif"/>
              </a:rPr>
              <a:t>Research methods for personalizing medication and appointment reminders to suit individual patient preferences and needs. </a:t>
            </a:r>
          </a:p>
        </p:txBody>
      </p:sp>
      <p:sp>
        <p:nvSpPr>
          <p:cNvPr name="TextBox 13" id="13"/>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4" id="14"/>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true" flipV="true" rot="-10800000">
            <a:off x="-547024" y="1967998"/>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grpSp>
        <p:nvGrpSpPr>
          <p:cNvPr name="Group 3" id="3"/>
          <p:cNvGrpSpPr/>
          <p:nvPr/>
        </p:nvGrpSpPr>
        <p:grpSpPr>
          <a:xfrm rot="-5400000">
            <a:off x="11303005" y="-1475027"/>
            <a:ext cx="3720768" cy="9119754"/>
            <a:chOff x="0" y="0"/>
            <a:chExt cx="979955" cy="2401911"/>
          </a:xfrm>
        </p:grpSpPr>
        <p:sp>
          <p:nvSpPr>
            <p:cNvPr name="Freeform 4" id="4"/>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5" id="5"/>
            <p:cNvSpPr txBox="true"/>
            <p:nvPr/>
          </p:nvSpPr>
          <p:spPr>
            <a:xfrm>
              <a:off x="0" y="-47625"/>
              <a:ext cx="979955" cy="244953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1303005" y="2786483"/>
            <a:ext cx="3720768" cy="9119754"/>
            <a:chOff x="0" y="0"/>
            <a:chExt cx="979955" cy="2401911"/>
          </a:xfrm>
        </p:grpSpPr>
        <p:sp>
          <p:nvSpPr>
            <p:cNvPr name="Freeform 7" id="7"/>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8" id="8"/>
            <p:cNvSpPr txBox="true"/>
            <p:nvPr/>
          </p:nvSpPr>
          <p:spPr>
            <a:xfrm>
              <a:off x="0" y="-47625"/>
              <a:ext cx="979955" cy="2449536"/>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rot="0">
            <a:off x="9136021" y="2406331"/>
            <a:ext cx="6614925" cy="0"/>
          </a:xfrm>
          <a:prstGeom prst="line">
            <a:avLst/>
          </a:prstGeom>
          <a:ln cap="flat" w="38100">
            <a:solidFill>
              <a:srgbClr val="0B1320"/>
            </a:solidFill>
            <a:prstDash val="solid"/>
            <a:headEnd type="none" len="sm" w="sm"/>
            <a:tailEnd type="none" len="sm" w="sm"/>
          </a:ln>
        </p:spPr>
      </p:sp>
      <p:sp>
        <p:nvSpPr>
          <p:cNvPr name="AutoShape 10" id="10"/>
          <p:cNvSpPr/>
          <p:nvPr/>
        </p:nvSpPr>
        <p:spPr>
          <a:xfrm rot="0">
            <a:off x="9136021" y="6850152"/>
            <a:ext cx="6614925" cy="0"/>
          </a:xfrm>
          <a:prstGeom prst="line">
            <a:avLst/>
          </a:prstGeom>
          <a:ln cap="flat" w="38100">
            <a:solidFill>
              <a:srgbClr val="0B1320"/>
            </a:solidFill>
            <a:prstDash val="solid"/>
            <a:headEnd type="none" len="sm" w="sm"/>
            <a:tailEnd type="none" len="sm" w="sm"/>
          </a:ln>
        </p:spPr>
      </p:sp>
      <p:sp>
        <p:nvSpPr>
          <p:cNvPr name="Freeform 11" id="11"/>
          <p:cNvSpPr/>
          <p:nvPr/>
        </p:nvSpPr>
        <p:spPr>
          <a:xfrm flipH="false" flipV="false" rot="0">
            <a:off x="1827380" y="3441913"/>
            <a:ext cx="4770783" cy="4114800"/>
          </a:xfrm>
          <a:custGeom>
            <a:avLst/>
            <a:gdLst/>
            <a:ahLst/>
            <a:cxnLst/>
            <a:rect r="r" b="b" t="t" l="l"/>
            <a:pathLst>
              <a:path h="4114800" w="4770783">
                <a:moveTo>
                  <a:pt x="0" y="0"/>
                </a:moveTo>
                <a:lnTo>
                  <a:pt x="4770782" y="0"/>
                </a:lnTo>
                <a:lnTo>
                  <a:pt x="4770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69051" y="547718"/>
            <a:ext cx="7089217" cy="2689475"/>
          </a:xfrm>
          <a:prstGeom prst="rect">
            <a:avLst/>
          </a:prstGeom>
        </p:spPr>
        <p:txBody>
          <a:bodyPr anchor="t" rtlCol="false" tIns="0" lIns="0" bIns="0" rIns="0">
            <a:spAutoFit/>
          </a:bodyPr>
          <a:lstStyle/>
          <a:p>
            <a:pPr>
              <a:lnSpc>
                <a:spcPts val="10836"/>
              </a:lnSpc>
            </a:pPr>
            <a:r>
              <a:rPr lang="en-US" sz="7740">
                <a:solidFill>
                  <a:srgbClr val="F3F6FA"/>
                </a:solidFill>
                <a:latin typeface="League Spartan Bold"/>
              </a:rPr>
              <a:t>  Specific Objectives</a:t>
            </a:r>
          </a:p>
        </p:txBody>
      </p:sp>
      <p:sp>
        <p:nvSpPr>
          <p:cNvPr name="TextBox 13" id="13"/>
          <p:cNvSpPr txBox="true"/>
          <p:nvPr/>
        </p:nvSpPr>
        <p:spPr>
          <a:xfrm rot="0">
            <a:off x="9136021" y="1539796"/>
            <a:ext cx="5775752" cy="762600"/>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MAIN OBJECTIVE​</a:t>
            </a:r>
          </a:p>
        </p:txBody>
      </p:sp>
      <p:sp>
        <p:nvSpPr>
          <p:cNvPr name="TextBox 14" id="14"/>
          <p:cNvSpPr txBox="true"/>
          <p:nvPr/>
        </p:nvSpPr>
        <p:spPr>
          <a:xfrm rot="0">
            <a:off x="9101750" y="2630421"/>
            <a:ext cx="8123279" cy="1850416"/>
          </a:xfrm>
          <a:prstGeom prst="rect">
            <a:avLst/>
          </a:prstGeom>
        </p:spPr>
        <p:txBody>
          <a:bodyPr anchor="t" rtlCol="false" tIns="0" lIns="0" bIns="0" rIns="0">
            <a:spAutoFit/>
          </a:bodyPr>
          <a:lstStyle/>
          <a:p>
            <a:pPr algn="just" marL="606676" indent="-303338" lvl="1">
              <a:lnSpc>
                <a:spcPts val="5001"/>
              </a:lnSpc>
              <a:buFont typeface="Arial"/>
              <a:buChar char="•"/>
            </a:pPr>
            <a:r>
              <a:rPr lang="en-US" sz="2809">
                <a:solidFill>
                  <a:srgbClr val="0B1320"/>
                </a:solidFill>
                <a:latin typeface="Kollektif"/>
              </a:rPr>
              <a:t>Showing prescription data using easyOCR.​</a:t>
            </a:r>
          </a:p>
          <a:p>
            <a:pPr algn="just" marL="606676" indent="-303338" lvl="1">
              <a:lnSpc>
                <a:spcPts val="5001"/>
              </a:lnSpc>
              <a:buFont typeface="Arial"/>
              <a:buChar char="•"/>
            </a:pPr>
            <a:r>
              <a:rPr lang="en-US" sz="2809">
                <a:solidFill>
                  <a:srgbClr val="0B1320"/>
                </a:solidFill>
                <a:latin typeface="Kollektif"/>
              </a:rPr>
              <a:t>Use that information to set reminders.​</a:t>
            </a:r>
          </a:p>
          <a:p>
            <a:pPr algn="just">
              <a:lnSpc>
                <a:spcPts val="5001"/>
              </a:lnSpc>
            </a:pPr>
          </a:p>
        </p:txBody>
      </p:sp>
      <p:sp>
        <p:nvSpPr>
          <p:cNvPr name="TextBox 15" id="15"/>
          <p:cNvSpPr txBox="true"/>
          <p:nvPr/>
        </p:nvSpPr>
        <p:spPr>
          <a:xfrm rot="0">
            <a:off x="9136021" y="5945517"/>
            <a:ext cx="5559436" cy="762600"/>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SUB OBJECTIVE​</a:t>
            </a:r>
          </a:p>
        </p:txBody>
      </p:sp>
      <p:sp>
        <p:nvSpPr>
          <p:cNvPr name="TextBox 16" id="16"/>
          <p:cNvSpPr txBox="true"/>
          <p:nvPr/>
        </p:nvSpPr>
        <p:spPr>
          <a:xfrm rot="0">
            <a:off x="9136021" y="6926352"/>
            <a:ext cx="8123279" cy="1850416"/>
          </a:xfrm>
          <a:prstGeom prst="rect">
            <a:avLst/>
          </a:prstGeom>
        </p:spPr>
        <p:txBody>
          <a:bodyPr anchor="t" rtlCol="false" tIns="0" lIns="0" bIns="0" rIns="0">
            <a:spAutoFit/>
          </a:bodyPr>
          <a:lstStyle/>
          <a:p>
            <a:pPr algn="just" marL="606676" indent="-303338" lvl="1">
              <a:lnSpc>
                <a:spcPts val="5001"/>
              </a:lnSpc>
              <a:buFont typeface="Arial"/>
              <a:buChar char="•"/>
            </a:pPr>
            <a:r>
              <a:rPr lang="en-US" sz="2809">
                <a:solidFill>
                  <a:srgbClr val="0B1320"/>
                </a:solidFill>
                <a:latin typeface="Kollektif"/>
              </a:rPr>
              <a:t>Call the doctor mentioned in the prescription.​</a:t>
            </a:r>
          </a:p>
          <a:p>
            <a:pPr algn="just" marL="606676" indent="-303338" lvl="1">
              <a:lnSpc>
                <a:spcPts val="5001"/>
              </a:lnSpc>
              <a:buFont typeface="Arial"/>
              <a:buChar char="•"/>
            </a:pPr>
            <a:r>
              <a:rPr lang="en-US" sz="2809">
                <a:solidFill>
                  <a:srgbClr val="0B1320"/>
                </a:solidFill>
                <a:latin typeface="Kollektif"/>
              </a:rPr>
              <a:t>Edit and set different reminders using the extracted data.​</a:t>
            </a:r>
          </a:p>
        </p:txBody>
      </p:sp>
      <p:sp>
        <p:nvSpPr>
          <p:cNvPr name="TextBox 17" id="17"/>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8" id="18"/>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760607" y="1055539"/>
            <a:ext cx="13846862"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TECHNOLOGIES</a:t>
            </a:r>
          </a:p>
        </p:txBody>
      </p:sp>
      <p:grpSp>
        <p:nvGrpSpPr>
          <p:cNvPr name="Group 3" id="3"/>
          <p:cNvGrpSpPr/>
          <p:nvPr/>
        </p:nvGrpSpPr>
        <p:grpSpPr>
          <a:xfrm rot="-3910511">
            <a:off x="1998885" y="5078613"/>
            <a:ext cx="3876038" cy="11433354"/>
            <a:chOff x="0" y="0"/>
            <a:chExt cx="1020850" cy="3011254"/>
          </a:xfrm>
        </p:grpSpPr>
        <p:sp>
          <p:nvSpPr>
            <p:cNvPr name="Freeform 4" id="4"/>
            <p:cNvSpPr/>
            <p:nvPr/>
          </p:nvSpPr>
          <p:spPr>
            <a:xfrm flipH="false" flipV="false" rot="0">
              <a:off x="0" y="0"/>
              <a:ext cx="1020850" cy="3011254"/>
            </a:xfrm>
            <a:custGeom>
              <a:avLst/>
              <a:gdLst/>
              <a:ahLst/>
              <a:cxnLst/>
              <a:rect r="r" b="b" t="t" l="l"/>
              <a:pathLst>
                <a:path h="3011254" w="1020850">
                  <a:moveTo>
                    <a:pt x="0" y="0"/>
                  </a:moveTo>
                  <a:lnTo>
                    <a:pt x="1020850" y="0"/>
                  </a:lnTo>
                  <a:lnTo>
                    <a:pt x="1020850" y="3011254"/>
                  </a:lnTo>
                  <a:lnTo>
                    <a:pt x="0" y="3011254"/>
                  </a:lnTo>
                  <a:close/>
                </a:path>
              </a:pathLst>
            </a:custGeom>
            <a:solidFill>
              <a:srgbClr val="F3F6FA"/>
            </a:solidFill>
          </p:spPr>
        </p:sp>
        <p:sp>
          <p:nvSpPr>
            <p:cNvPr name="TextBox 5" id="5"/>
            <p:cNvSpPr txBox="true"/>
            <p:nvPr/>
          </p:nvSpPr>
          <p:spPr>
            <a:xfrm>
              <a:off x="0" y="-47625"/>
              <a:ext cx="1020850"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34018" y="9900111"/>
            <a:ext cx="9192617" cy="1350560"/>
            <a:chOff x="0" y="0"/>
            <a:chExt cx="2421101" cy="355703"/>
          </a:xfrm>
        </p:grpSpPr>
        <p:sp>
          <p:nvSpPr>
            <p:cNvPr name="Freeform 7" id="7"/>
            <p:cNvSpPr/>
            <p:nvPr/>
          </p:nvSpPr>
          <p:spPr>
            <a:xfrm flipH="false" flipV="false" rot="0">
              <a:off x="0" y="0"/>
              <a:ext cx="2421101" cy="355703"/>
            </a:xfrm>
            <a:custGeom>
              <a:avLst/>
              <a:gdLst/>
              <a:ahLst/>
              <a:cxnLst/>
              <a:rect r="r" b="b" t="t" l="l"/>
              <a:pathLst>
                <a:path h="355703" w="2421101">
                  <a:moveTo>
                    <a:pt x="0" y="0"/>
                  </a:moveTo>
                  <a:lnTo>
                    <a:pt x="2421101" y="0"/>
                  </a:lnTo>
                  <a:lnTo>
                    <a:pt x="2421101" y="355703"/>
                  </a:lnTo>
                  <a:lnTo>
                    <a:pt x="0" y="355703"/>
                  </a:lnTo>
                  <a:close/>
                </a:path>
              </a:pathLst>
            </a:custGeom>
            <a:solidFill>
              <a:srgbClr val="497183"/>
            </a:solidFill>
          </p:spPr>
        </p:sp>
        <p:sp>
          <p:nvSpPr>
            <p:cNvPr name="TextBox 8" id="8"/>
            <p:cNvSpPr txBox="true"/>
            <p:nvPr/>
          </p:nvSpPr>
          <p:spPr>
            <a:xfrm>
              <a:off x="0" y="-47625"/>
              <a:ext cx="2421101" cy="40332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flipH="true">
            <a:off x="6500164" y="6017083"/>
            <a:ext cx="12441290" cy="6482435"/>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3021672" y="3657600"/>
            <a:ext cx="2912216" cy="1456108"/>
          </a:xfrm>
          <a:custGeom>
            <a:avLst/>
            <a:gdLst/>
            <a:ahLst/>
            <a:cxnLst/>
            <a:rect r="r" b="b" t="t" l="l"/>
            <a:pathLst>
              <a:path h="1456108" w="2912216">
                <a:moveTo>
                  <a:pt x="0" y="0"/>
                </a:moveTo>
                <a:lnTo>
                  <a:pt x="2912217" y="0"/>
                </a:lnTo>
                <a:lnTo>
                  <a:pt x="2912217" y="1456108"/>
                </a:lnTo>
                <a:lnTo>
                  <a:pt x="0" y="1456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1985319" y="3673815"/>
            <a:ext cx="1439894" cy="1439894"/>
          </a:xfrm>
          <a:custGeom>
            <a:avLst/>
            <a:gdLst/>
            <a:ahLst/>
            <a:cxnLst/>
            <a:rect r="r" b="b" t="t" l="l"/>
            <a:pathLst>
              <a:path h="1439894" w="1439894">
                <a:moveTo>
                  <a:pt x="0" y="0"/>
                </a:moveTo>
                <a:lnTo>
                  <a:pt x="1439894" y="0"/>
                </a:lnTo>
                <a:lnTo>
                  <a:pt x="1439894" y="1439893"/>
                </a:lnTo>
                <a:lnTo>
                  <a:pt x="0" y="14398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628043" y="3694680"/>
            <a:ext cx="1631257" cy="1631257"/>
          </a:xfrm>
          <a:custGeom>
            <a:avLst/>
            <a:gdLst/>
            <a:ahLst/>
            <a:cxnLst/>
            <a:rect r="r" b="b" t="t" l="l"/>
            <a:pathLst>
              <a:path h="1631257" w="1631257">
                <a:moveTo>
                  <a:pt x="0" y="0"/>
                </a:moveTo>
                <a:lnTo>
                  <a:pt x="1631257" y="0"/>
                </a:lnTo>
                <a:lnTo>
                  <a:pt x="1631257" y="1631257"/>
                </a:lnTo>
                <a:lnTo>
                  <a:pt x="0" y="16312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8133543" y="3673815"/>
            <a:ext cx="1652123" cy="1652123"/>
          </a:xfrm>
          <a:custGeom>
            <a:avLst/>
            <a:gdLst/>
            <a:ahLst/>
            <a:cxnLst/>
            <a:rect r="r" b="b" t="t" l="l"/>
            <a:pathLst>
              <a:path h="1652123" w="1652123">
                <a:moveTo>
                  <a:pt x="0" y="0"/>
                </a:moveTo>
                <a:lnTo>
                  <a:pt x="1652122" y="0"/>
                </a:lnTo>
                <a:lnTo>
                  <a:pt x="1652122" y="1652122"/>
                </a:lnTo>
                <a:lnTo>
                  <a:pt x="0" y="16521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0932802" y="6170047"/>
            <a:ext cx="3187085" cy="1969972"/>
          </a:xfrm>
          <a:custGeom>
            <a:avLst/>
            <a:gdLst/>
            <a:ahLst/>
            <a:cxnLst/>
            <a:rect r="r" b="b" t="t" l="l"/>
            <a:pathLst>
              <a:path h="1969972" w="3187085">
                <a:moveTo>
                  <a:pt x="0" y="0"/>
                </a:moveTo>
                <a:lnTo>
                  <a:pt x="3187085" y="0"/>
                </a:lnTo>
                <a:lnTo>
                  <a:pt x="3187085" y="1969972"/>
                </a:lnTo>
                <a:lnTo>
                  <a:pt x="0" y="1969972"/>
                </a:lnTo>
                <a:lnTo>
                  <a:pt x="0" y="0"/>
                </a:lnTo>
                <a:close/>
              </a:path>
            </a:pathLst>
          </a:custGeom>
          <a:blipFill>
            <a:blip r:embed="rId12"/>
            <a:stretch>
              <a:fillRect l="0" t="-1281" r="-1294" b="-23294"/>
            </a:stretch>
          </a:blipFill>
        </p:spPr>
      </p:sp>
      <p:sp>
        <p:nvSpPr>
          <p:cNvPr name="Freeform 16" id="16"/>
          <p:cNvSpPr/>
          <p:nvPr/>
        </p:nvSpPr>
        <p:spPr>
          <a:xfrm flipH="false" flipV="false" rot="0">
            <a:off x="5757695" y="6170047"/>
            <a:ext cx="2888179" cy="1969972"/>
          </a:xfrm>
          <a:custGeom>
            <a:avLst/>
            <a:gdLst/>
            <a:ahLst/>
            <a:cxnLst/>
            <a:rect r="r" b="b" t="t" l="l"/>
            <a:pathLst>
              <a:path h="1969972" w="2888179">
                <a:moveTo>
                  <a:pt x="0" y="0"/>
                </a:moveTo>
                <a:lnTo>
                  <a:pt x="2888179" y="0"/>
                </a:lnTo>
                <a:lnTo>
                  <a:pt x="2888179" y="1969972"/>
                </a:lnTo>
                <a:lnTo>
                  <a:pt x="0" y="1969972"/>
                </a:lnTo>
                <a:lnTo>
                  <a:pt x="0" y="0"/>
                </a:lnTo>
                <a:close/>
              </a:path>
            </a:pathLst>
          </a:custGeom>
          <a:blipFill>
            <a:blip r:embed="rId13"/>
            <a:stretch>
              <a:fillRect l="0" t="0" r="0" b="0"/>
            </a:stretch>
          </a:blipFill>
        </p:spPr>
      </p:sp>
      <p:sp>
        <p:nvSpPr>
          <p:cNvPr name="TextBox 17" id="17"/>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8" id="18"/>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220569" y="866314"/>
            <a:ext cx="13846862"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 PROJECT EVIDENCE</a:t>
            </a:r>
          </a:p>
        </p:txBody>
      </p:sp>
      <p:sp>
        <p:nvSpPr>
          <p:cNvPr name="Freeform 3" id="3"/>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Freeform 4" id="4"/>
          <p:cNvSpPr/>
          <p:nvPr/>
        </p:nvSpPr>
        <p:spPr>
          <a:xfrm flipH="false" flipV="false" rot="0">
            <a:off x="8312636" y="2209828"/>
            <a:ext cx="3171812" cy="7048472"/>
          </a:xfrm>
          <a:custGeom>
            <a:avLst/>
            <a:gdLst/>
            <a:ahLst/>
            <a:cxnLst/>
            <a:rect r="r" b="b" t="t" l="l"/>
            <a:pathLst>
              <a:path h="7048472" w="3171812">
                <a:moveTo>
                  <a:pt x="0" y="0"/>
                </a:moveTo>
                <a:lnTo>
                  <a:pt x="3171812" y="0"/>
                </a:lnTo>
                <a:lnTo>
                  <a:pt x="3171812" y="7048472"/>
                </a:lnTo>
                <a:lnTo>
                  <a:pt x="0" y="7048472"/>
                </a:lnTo>
                <a:lnTo>
                  <a:pt x="0" y="0"/>
                </a:lnTo>
                <a:close/>
              </a:path>
            </a:pathLst>
          </a:custGeom>
          <a:blipFill>
            <a:blip r:embed="rId4"/>
            <a:stretch>
              <a:fillRect l="0" t="0" r="0" b="0"/>
            </a:stretch>
          </a:blipFill>
        </p:spPr>
      </p:sp>
      <p:sp>
        <p:nvSpPr>
          <p:cNvPr name="Freeform 5" id="5"/>
          <p:cNvSpPr/>
          <p:nvPr/>
        </p:nvSpPr>
        <p:spPr>
          <a:xfrm flipH="false" flipV="false" rot="0">
            <a:off x="11652499" y="2209828"/>
            <a:ext cx="3171812" cy="7048472"/>
          </a:xfrm>
          <a:custGeom>
            <a:avLst/>
            <a:gdLst/>
            <a:ahLst/>
            <a:cxnLst/>
            <a:rect r="r" b="b" t="t" l="l"/>
            <a:pathLst>
              <a:path h="7048472" w="3171812">
                <a:moveTo>
                  <a:pt x="0" y="0"/>
                </a:moveTo>
                <a:lnTo>
                  <a:pt x="3171813" y="0"/>
                </a:lnTo>
                <a:lnTo>
                  <a:pt x="3171813" y="7048472"/>
                </a:lnTo>
                <a:lnTo>
                  <a:pt x="0" y="7048472"/>
                </a:lnTo>
                <a:lnTo>
                  <a:pt x="0" y="0"/>
                </a:lnTo>
                <a:close/>
              </a:path>
            </a:pathLst>
          </a:custGeom>
          <a:blipFill>
            <a:blip r:embed="rId5"/>
            <a:stretch>
              <a:fillRect l="0" t="0" r="0" b="0"/>
            </a:stretch>
          </a:blipFill>
        </p:spPr>
      </p:sp>
      <p:sp>
        <p:nvSpPr>
          <p:cNvPr name="Freeform 6" id="6"/>
          <p:cNvSpPr/>
          <p:nvPr/>
        </p:nvSpPr>
        <p:spPr>
          <a:xfrm flipH="false" flipV="false" rot="0">
            <a:off x="14995762" y="2209828"/>
            <a:ext cx="3171812" cy="7048472"/>
          </a:xfrm>
          <a:custGeom>
            <a:avLst/>
            <a:gdLst/>
            <a:ahLst/>
            <a:cxnLst/>
            <a:rect r="r" b="b" t="t" l="l"/>
            <a:pathLst>
              <a:path h="7048472" w="3171812">
                <a:moveTo>
                  <a:pt x="0" y="0"/>
                </a:moveTo>
                <a:lnTo>
                  <a:pt x="3171812" y="0"/>
                </a:lnTo>
                <a:lnTo>
                  <a:pt x="3171812" y="7048472"/>
                </a:lnTo>
                <a:lnTo>
                  <a:pt x="0" y="7048472"/>
                </a:lnTo>
                <a:lnTo>
                  <a:pt x="0" y="0"/>
                </a:lnTo>
                <a:close/>
              </a:path>
            </a:pathLst>
          </a:custGeom>
          <a:blipFill>
            <a:blip r:embed="rId6"/>
            <a:stretch>
              <a:fillRect l="0" t="0" r="0" b="0"/>
            </a:stretch>
          </a:blipFill>
        </p:spPr>
      </p:sp>
      <p:sp>
        <p:nvSpPr>
          <p:cNvPr name="Freeform 7" id="7"/>
          <p:cNvSpPr/>
          <p:nvPr/>
        </p:nvSpPr>
        <p:spPr>
          <a:xfrm flipH="false" flipV="false" rot="0">
            <a:off x="370857" y="2718596"/>
            <a:ext cx="7619459" cy="6030937"/>
          </a:xfrm>
          <a:custGeom>
            <a:avLst/>
            <a:gdLst/>
            <a:ahLst/>
            <a:cxnLst/>
            <a:rect r="r" b="b" t="t" l="l"/>
            <a:pathLst>
              <a:path h="6030937" w="7619459">
                <a:moveTo>
                  <a:pt x="0" y="0"/>
                </a:moveTo>
                <a:lnTo>
                  <a:pt x="7619459" y="0"/>
                </a:lnTo>
                <a:lnTo>
                  <a:pt x="7619459" y="6030936"/>
                </a:lnTo>
                <a:lnTo>
                  <a:pt x="0" y="6030936"/>
                </a:lnTo>
                <a:lnTo>
                  <a:pt x="0" y="0"/>
                </a:lnTo>
                <a:close/>
              </a:path>
            </a:pathLst>
          </a:custGeom>
          <a:blipFill>
            <a:blip r:embed="rId7"/>
            <a:stretch>
              <a:fillRect l="0" t="0" r="-15141" b="0"/>
            </a:stretch>
          </a:blipFill>
        </p:spPr>
      </p:sp>
      <p:sp>
        <p:nvSpPr>
          <p:cNvPr name="TextBox 8" id="8"/>
          <p:cNvSpPr txBox="true"/>
          <p:nvPr/>
        </p:nvSpPr>
        <p:spPr>
          <a:xfrm rot="0">
            <a:off x="628534" y="8879177"/>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9" id="9"/>
          <p:cNvSpPr txBox="true"/>
          <p:nvPr/>
        </p:nvSpPr>
        <p:spPr>
          <a:xfrm rot="0">
            <a:off x="628534" y="9494548"/>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3186689" y="-1087915"/>
            <a:ext cx="6989146" cy="11017126"/>
          </a:xfrm>
          <a:custGeom>
            <a:avLst/>
            <a:gdLst/>
            <a:ahLst/>
            <a:cxnLst/>
            <a:rect r="r" b="b" t="t" l="l"/>
            <a:pathLst>
              <a:path h="11017126" w="6989146">
                <a:moveTo>
                  <a:pt x="0" y="0"/>
                </a:moveTo>
                <a:lnTo>
                  <a:pt x="6989146" y="0"/>
                </a:lnTo>
                <a:lnTo>
                  <a:pt x="6989146" y="11017126"/>
                </a:lnTo>
                <a:lnTo>
                  <a:pt x="0" y="1101712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TextBox 3" id="3"/>
          <p:cNvSpPr txBox="true"/>
          <p:nvPr/>
        </p:nvSpPr>
        <p:spPr>
          <a:xfrm rot="0">
            <a:off x="3777680" y="948504"/>
            <a:ext cx="9790935"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Group Details​</a:t>
            </a:r>
          </a:p>
        </p:txBody>
      </p:sp>
      <p:sp>
        <p:nvSpPr>
          <p:cNvPr name="Freeform 4" id="4"/>
          <p:cNvSpPr/>
          <p:nvPr/>
        </p:nvSpPr>
        <p:spPr>
          <a:xfrm flipH="false" flipV="false" rot="0">
            <a:off x="9485701" y="2319152"/>
            <a:ext cx="5481192" cy="3654128"/>
          </a:xfrm>
          <a:custGeom>
            <a:avLst/>
            <a:gdLst/>
            <a:ahLst/>
            <a:cxnLst/>
            <a:rect r="r" b="b" t="t" l="l"/>
            <a:pathLst>
              <a:path h="3654128" w="5481192">
                <a:moveTo>
                  <a:pt x="0" y="0"/>
                </a:moveTo>
                <a:lnTo>
                  <a:pt x="5481192" y="0"/>
                </a:lnTo>
                <a:lnTo>
                  <a:pt x="5481192" y="3654128"/>
                </a:lnTo>
                <a:lnTo>
                  <a:pt x="0" y="3654128"/>
                </a:lnTo>
                <a:lnTo>
                  <a:pt x="0" y="0"/>
                </a:lnTo>
                <a:close/>
              </a:path>
            </a:pathLst>
          </a:custGeom>
          <a:blipFill>
            <a:blip r:embed="rId4"/>
            <a:stretch>
              <a:fillRect l="0" t="0" r="0" b="0"/>
            </a:stretch>
          </a:blipFill>
        </p:spPr>
      </p:sp>
      <p:grpSp>
        <p:nvGrpSpPr>
          <p:cNvPr name="Group 5" id="5"/>
          <p:cNvGrpSpPr/>
          <p:nvPr/>
        </p:nvGrpSpPr>
        <p:grpSpPr>
          <a:xfrm rot="5400000">
            <a:off x="12636063" y="3258789"/>
            <a:ext cx="969644" cy="4071796"/>
            <a:chOff x="0" y="0"/>
            <a:chExt cx="282923" cy="1188070"/>
          </a:xfrm>
        </p:grpSpPr>
        <p:sp>
          <p:nvSpPr>
            <p:cNvPr name="Freeform 6" id="6"/>
            <p:cNvSpPr/>
            <p:nvPr/>
          </p:nvSpPr>
          <p:spPr>
            <a:xfrm flipH="false" flipV="false" rot="0">
              <a:off x="0" y="0"/>
              <a:ext cx="282923" cy="1188070"/>
            </a:xfrm>
            <a:custGeom>
              <a:avLst/>
              <a:gdLst/>
              <a:ahLst/>
              <a:cxnLst/>
              <a:rect r="r" b="b" t="t" l="l"/>
              <a:pathLst>
                <a:path h="1188070" w="282923">
                  <a:moveTo>
                    <a:pt x="0" y="0"/>
                  </a:moveTo>
                  <a:lnTo>
                    <a:pt x="282923" y="0"/>
                  </a:lnTo>
                  <a:lnTo>
                    <a:pt x="282923" y="1188070"/>
                  </a:lnTo>
                  <a:lnTo>
                    <a:pt x="0" y="1188070"/>
                  </a:lnTo>
                  <a:close/>
                </a:path>
              </a:pathLst>
            </a:custGeom>
            <a:solidFill>
              <a:srgbClr val="0B1320"/>
            </a:solidFill>
          </p:spPr>
        </p:sp>
        <p:sp>
          <p:nvSpPr>
            <p:cNvPr name="TextBox 7" id="7"/>
            <p:cNvSpPr txBox="true"/>
            <p:nvPr/>
          </p:nvSpPr>
          <p:spPr>
            <a:xfrm>
              <a:off x="0" y="-47625"/>
              <a:ext cx="282923" cy="1235695"/>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485701" y="2314425"/>
            <a:ext cx="5481192" cy="0"/>
          </a:xfrm>
          <a:prstGeom prst="line">
            <a:avLst/>
          </a:prstGeom>
          <a:ln cap="flat" w="38100">
            <a:solidFill>
              <a:srgbClr val="F3F6FA"/>
            </a:solidFill>
            <a:prstDash val="solid"/>
            <a:headEnd type="none" len="sm" w="sm"/>
            <a:tailEnd type="none" len="sm" w="sm"/>
          </a:ln>
        </p:spPr>
      </p:sp>
      <p:sp>
        <p:nvSpPr>
          <p:cNvPr name="AutoShape 9" id="9"/>
          <p:cNvSpPr/>
          <p:nvPr/>
        </p:nvSpPr>
        <p:spPr>
          <a:xfrm>
            <a:off x="9485701" y="5992796"/>
            <a:ext cx="5481192" cy="0"/>
          </a:xfrm>
          <a:prstGeom prst="line">
            <a:avLst/>
          </a:prstGeom>
          <a:ln cap="flat" w="38100">
            <a:solidFill>
              <a:srgbClr val="F3F6FA"/>
            </a:solidFill>
            <a:prstDash val="solid"/>
            <a:headEnd type="none" len="sm" w="sm"/>
            <a:tailEnd type="none" len="sm" w="sm"/>
          </a:ln>
        </p:spPr>
      </p:sp>
      <p:sp>
        <p:nvSpPr>
          <p:cNvPr name="AutoShape 10" id="10"/>
          <p:cNvSpPr/>
          <p:nvPr/>
        </p:nvSpPr>
        <p:spPr>
          <a:xfrm>
            <a:off x="1564287" y="2315370"/>
            <a:ext cx="5481192" cy="0"/>
          </a:xfrm>
          <a:prstGeom prst="line">
            <a:avLst/>
          </a:prstGeom>
          <a:ln cap="flat" w="38100">
            <a:solidFill>
              <a:srgbClr val="F3F6FA"/>
            </a:solidFill>
            <a:prstDash val="solid"/>
            <a:headEnd type="none" len="sm" w="sm"/>
            <a:tailEnd type="none" len="sm" w="sm"/>
          </a:ln>
        </p:spPr>
      </p:sp>
      <p:sp>
        <p:nvSpPr>
          <p:cNvPr name="AutoShape 11" id="11"/>
          <p:cNvSpPr/>
          <p:nvPr/>
        </p:nvSpPr>
        <p:spPr>
          <a:xfrm>
            <a:off x="1564287" y="5954230"/>
            <a:ext cx="5481192" cy="0"/>
          </a:xfrm>
          <a:prstGeom prst="line">
            <a:avLst/>
          </a:prstGeom>
          <a:ln cap="flat" w="38100">
            <a:solidFill>
              <a:srgbClr val="F3F6FA"/>
            </a:solidFill>
            <a:prstDash val="solid"/>
            <a:headEnd type="none" len="sm" w="sm"/>
            <a:tailEnd type="none" len="sm" w="sm"/>
          </a:ln>
        </p:spPr>
      </p:sp>
      <p:sp>
        <p:nvSpPr>
          <p:cNvPr name="TextBox 12" id="12"/>
          <p:cNvSpPr txBox="true"/>
          <p:nvPr/>
        </p:nvSpPr>
        <p:spPr>
          <a:xfrm rot="0">
            <a:off x="9485701" y="6278546"/>
            <a:ext cx="7773599" cy="2940124"/>
          </a:xfrm>
          <a:prstGeom prst="rect">
            <a:avLst/>
          </a:prstGeom>
        </p:spPr>
        <p:txBody>
          <a:bodyPr anchor="t" rtlCol="false" tIns="0" lIns="0" bIns="0" rIns="0">
            <a:spAutoFit/>
          </a:bodyPr>
          <a:lstStyle/>
          <a:p>
            <a:pPr algn="just">
              <a:lnSpc>
                <a:spcPts val="3900"/>
              </a:lnSpc>
            </a:pPr>
            <a:r>
              <a:rPr lang="en-US" sz="2191">
                <a:solidFill>
                  <a:srgbClr val="F3F6FA"/>
                </a:solidFill>
                <a:latin typeface="Kollektif"/>
              </a:rPr>
              <a:t>STUDET  NAME​                                                 </a:t>
            </a:r>
            <a:r>
              <a:rPr lang="en-US" sz="2191">
                <a:solidFill>
                  <a:srgbClr val="F3F6FA"/>
                </a:solidFill>
                <a:latin typeface="Kollektif"/>
              </a:rPr>
              <a:t>STUDENT  ID​</a:t>
            </a:r>
          </a:p>
          <a:p>
            <a:pPr algn="just">
              <a:lnSpc>
                <a:spcPts val="3900"/>
              </a:lnSpc>
            </a:pPr>
            <a:r>
              <a:rPr lang="en-US" sz="2191">
                <a:solidFill>
                  <a:srgbClr val="F3F6FA"/>
                </a:solidFill>
                <a:latin typeface="Kollektif"/>
              </a:rPr>
              <a:t>Wickramarathma D.G.N.L​                                  IT20154158​</a:t>
            </a:r>
          </a:p>
          <a:p>
            <a:pPr algn="just">
              <a:lnSpc>
                <a:spcPts val="3900"/>
              </a:lnSpc>
            </a:pPr>
            <a:r>
              <a:rPr lang="en-US" sz="2191">
                <a:solidFill>
                  <a:srgbClr val="F3F6FA"/>
                </a:solidFill>
                <a:latin typeface="Kollektif"/>
              </a:rPr>
              <a:t>Nanayakkara V.G​                                              IT20159580​</a:t>
            </a:r>
          </a:p>
          <a:p>
            <a:pPr algn="just">
              <a:lnSpc>
                <a:spcPts val="3900"/>
              </a:lnSpc>
            </a:pPr>
            <a:r>
              <a:rPr lang="en-US" sz="2191">
                <a:solidFill>
                  <a:srgbClr val="F3F6FA"/>
                </a:solidFill>
                <a:latin typeface="Kollektif"/>
              </a:rPr>
              <a:t>Bandaranayake V.R.W​                                      IT20232290​</a:t>
            </a:r>
          </a:p>
          <a:p>
            <a:pPr algn="just">
              <a:lnSpc>
                <a:spcPts val="3900"/>
              </a:lnSpc>
            </a:pPr>
            <a:r>
              <a:rPr lang="en-US" sz="2191">
                <a:solidFill>
                  <a:srgbClr val="F3F6FA"/>
                </a:solidFill>
                <a:latin typeface="Kollektif"/>
              </a:rPr>
              <a:t>Alahakoon D.Y.R​                                                IT20129026​</a:t>
            </a:r>
          </a:p>
          <a:p>
            <a:pPr algn="just">
              <a:lnSpc>
                <a:spcPts val="3900"/>
              </a:lnSpc>
            </a:pPr>
          </a:p>
        </p:txBody>
      </p:sp>
      <p:grpSp>
        <p:nvGrpSpPr>
          <p:cNvPr name="Group 13" id="13"/>
          <p:cNvGrpSpPr/>
          <p:nvPr/>
        </p:nvGrpSpPr>
        <p:grpSpPr>
          <a:xfrm rot="-6118598">
            <a:off x="2011723" y="-5612517"/>
            <a:ext cx="1636659" cy="11599048"/>
            <a:chOff x="0" y="0"/>
            <a:chExt cx="431054" cy="3054893"/>
          </a:xfrm>
        </p:grpSpPr>
        <p:sp>
          <p:nvSpPr>
            <p:cNvPr name="Freeform 14" id="14"/>
            <p:cNvSpPr/>
            <p:nvPr/>
          </p:nvSpPr>
          <p:spPr>
            <a:xfrm flipH="false" flipV="false" rot="0">
              <a:off x="0" y="0"/>
              <a:ext cx="431054" cy="3054893"/>
            </a:xfrm>
            <a:custGeom>
              <a:avLst/>
              <a:gdLst/>
              <a:ahLst/>
              <a:cxnLst/>
              <a:rect r="r" b="b" t="t" l="l"/>
              <a:pathLst>
                <a:path h="3054893" w="431054">
                  <a:moveTo>
                    <a:pt x="0" y="0"/>
                  </a:moveTo>
                  <a:lnTo>
                    <a:pt x="431054" y="0"/>
                  </a:lnTo>
                  <a:lnTo>
                    <a:pt x="431054" y="3054893"/>
                  </a:lnTo>
                  <a:lnTo>
                    <a:pt x="0" y="3054893"/>
                  </a:lnTo>
                  <a:close/>
                </a:path>
              </a:pathLst>
            </a:custGeom>
            <a:solidFill>
              <a:srgbClr val="497183"/>
            </a:solidFill>
          </p:spPr>
        </p:sp>
        <p:sp>
          <p:nvSpPr>
            <p:cNvPr name="TextBox 15" id="15"/>
            <p:cNvSpPr txBox="true"/>
            <p:nvPr/>
          </p:nvSpPr>
          <p:spPr>
            <a:xfrm>
              <a:off x="0" y="-47625"/>
              <a:ext cx="431054" cy="310251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6118598">
            <a:off x="14678426" y="4459320"/>
            <a:ext cx="1769778" cy="11599048"/>
            <a:chOff x="0" y="0"/>
            <a:chExt cx="466114" cy="3054893"/>
          </a:xfrm>
        </p:grpSpPr>
        <p:sp>
          <p:nvSpPr>
            <p:cNvPr name="Freeform 17" id="17"/>
            <p:cNvSpPr/>
            <p:nvPr/>
          </p:nvSpPr>
          <p:spPr>
            <a:xfrm flipH="false" flipV="false" rot="0">
              <a:off x="0" y="0"/>
              <a:ext cx="466114" cy="3054893"/>
            </a:xfrm>
            <a:custGeom>
              <a:avLst/>
              <a:gdLst/>
              <a:ahLst/>
              <a:cxnLst/>
              <a:rect r="r" b="b" t="t" l="l"/>
              <a:pathLst>
                <a:path h="3054893" w="466114">
                  <a:moveTo>
                    <a:pt x="0" y="0"/>
                  </a:moveTo>
                  <a:lnTo>
                    <a:pt x="466114" y="0"/>
                  </a:lnTo>
                  <a:lnTo>
                    <a:pt x="466114" y="3054893"/>
                  </a:lnTo>
                  <a:lnTo>
                    <a:pt x="0" y="3054893"/>
                  </a:lnTo>
                  <a:close/>
                </a:path>
              </a:pathLst>
            </a:custGeom>
            <a:solidFill>
              <a:srgbClr val="F3F6FA"/>
            </a:solidFill>
          </p:spPr>
        </p:sp>
        <p:sp>
          <p:nvSpPr>
            <p:cNvPr name="TextBox 18" id="18"/>
            <p:cNvSpPr txBox="true"/>
            <p:nvPr/>
          </p:nvSpPr>
          <p:spPr>
            <a:xfrm>
              <a:off x="0" y="-47625"/>
              <a:ext cx="466114" cy="3102518"/>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564287" y="2314425"/>
            <a:ext cx="5481192" cy="3611230"/>
          </a:xfrm>
          <a:custGeom>
            <a:avLst/>
            <a:gdLst/>
            <a:ahLst/>
            <a:cxnLst/>
            <a:rect r="r" b="b" t="t" l="l"/>
            <a:pathLst>
              <a:path h="3611230" w="5481192">
                <a:moveTo>
                  <a:pt x="0" y="0"/>
                </a:moveTo>
                <a:lnTo>
                  <a:pt x="5481192" y="0"/>
                </a:lnTo>
                <a:lnTo>
                  <a:pt x="5481192" y="3611230"/>
                </a:lnTo>
                <a:lnTo>
                  <a:pt x="0" y="3611230"/>
                </a:lnTo>
                <a:lnTo>
                  <a:pt x="0" y="0"/>
                </a:lnTo>
                <a:close/>
              </a:path>
            </a:pathLst>
          </a:custGeom>
          <a:blipFill>
            <a:blip r:embed="rId5"/>
            <a:stretch>
              <a:fillRect l="-19650" t="-10498" r="0" b="-10498"/>
            </a:stretch>
          </a:blipFill>
        </p:spPr>
      </p:sp>
      <p:sp>
        <p:nvSpPr>
          <p:cNvPr name="TextBox 20" id="20"/>
          <p:cNvSpPr txBox="true"/>
          <p:nvPr/>
        </p:nvSpPr>
        <p:spPr>
          <a:xfrm rot="0">
            <a:off x="259577" y="6365159"/>
            <a:ext cx="7956696" cy="2014469"/>
          </a:xfrm>
          <a:prstGeom prst="rect">
            <a:avLst/>
          </a:prstGeom>
        </p:spPr>
        <p:txBody>
          <a:bodyPr anchor="t" rtlCol="false" tIns="0" lIns="0" bIns="0" rIns="0">
            <a:spAutoFit/>
          </a:bodyPr>
          <a:lstStyle/>
          <a:p>
            <a:pPr algn="just" marL="489654" indent="-244827" lvl="1">
              <a:lnSpc>
                <a:spcPts val="4036"/>
              </a:lnSpc>
              <a:buFont typeface="Arial"/>
              <a:buChar char="•"/>
            </a:pPr>
            <a:r>
              <a:rPr lang="en-US" sz="2267">
                <a:solidFill>
                  <a:srgbClr val="F3F6FA"/>
                </a:solidFill>
                <a:latin typeface="Kollektif Bold"/>
              </a:rPr>
              <a:t>Supervisor                  –  Ms. Lokesha Weerasinghe   ​</a:t>
            </a:r>
          </a:p>
          <a:p>
            <a:pPr algn="just" marL="489654" indent="-244827" lvl="1">
              <a:lnSpc>
                <a:spcPts val="4036"/>
              </a:lnSpc>
              <a:buFont typeface="Arial"/>
              <a:buChar char="•"/>
            </a:pPr>
            <a:r>
              <a:rPr lang="en-US" sz="2267">
                <a:solidFill>
                  <a:srgbClr val="F3F6FA"/>
                </a:solidFill>
                <a:latin typeface="Kollektif Bold"/>
              </a:rPr>
              <a:t>Co-Supervisor            –  Ms. Thamali Dassanayake​</a:t>
            </a:r>
          </a:p>
          <a:p>
            <a:pPr algn="just" marL="489654" indent="-244827" lvl="1">
              <a:lnSpc>
                <a:spcPts val="4036"/>
              </a:lnSpc>
              <a:buFont typeface="Arial"/>
              <a:buChar char="•"/>
            </a:pPr>
            <a:r>
              <a:rPr lang="en-US" sz="2267">
                <a:solidFill>
                  <a:srgbClr val="F3F6FA"/>
                </a:solidFill>
                <a:latin typeface="Kollektif Bold"/>
              </a:rPr>
              <a:t>External–Supervisor  -  Dr. Mallika Hewawitharana</a:t>
            </a:r>
            <a:r>
              <a:rPr lang="en-US" sz="2267">
                <a:solidFill>
                  <a:srgbClr val="F3F6FA"/>
                </a:solidFill>
                <a:latin typeface="Kollektif Bold"/>
              </a:rPr>
              <a:t>​</a:t>
            </a:r>
          </a:p>
          <a:p>
            <a:pPr algn="just">
              <a:lnSpc>
                <a:spcPts val="4036"/>
              </a:lnSpc>
            </a:pPr>
          </a:p>
        </p:txBody>
      </p:sp>
      <p:sp>
        <p:nvSpPr>
          <p:cNvPr name="TextBox 21" id="21"/>
          <p:cNvSpPr txBox="true"/>
          <p:nvPr/>
        </p:nvSpPr>
        <p:spPr>
          <a:xfrm rot="0">
            <a:off x="11462434" y="4918751"/>
            <a:ext cx="3392688" cy="675672"/>
          </a:xfrm>
          <a:prstGeom prst="rect">
            <a:avLst/>
          </a:prstGeom>
        </p:spPr>
        <p:txBody>
          <a:bodyPr anchor="t" rtlCol="false" tIns="0" lIns="0" bIns="0" rIns="0">
            <a:spAutoFit/>
          </a:bodyPr>
          <a:lstStyle/>
          <a:p>
            <a:pPr>
              <a:lnSpc>
                <a:spcPts val="5526"/>
              </a:lnSpc>
            </a:pPr>
            <a:r>
              <a:rPr lang="en-US" sz="3947">
                <a:solidFill>
                  <a:srgbClr val="F3F6FA"/>
                </a:solidFill>
                <a:latin typeface="League Spartan Bold"/>
              </a:rPr>
              <a:t>Student</a:t>
            </a:r>
          </a:p>
        </p:txBody>
      </p:sp>
      <p:sp>
        <p:nvSpPr>
          <p:cNvPr name="TextBox 22" id="2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23" id="2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grpSp>
        <p:nvGrpSpPr>
          <p:cNvPr name="Group 24" id="24"/>
          <p:cNvGrpSpPr/>
          <p:nvPr/>
        </p:nvGrpSpPr>
        <p:grpSpPr>
          <a:xfrm rot="5400000">
            <a:off x="3115363" y="3258789"/>
            <a:ext cx="969644" cy="4071796"/>
            <a:chOff x="0" y="0"/>
            <a:chExt cx="282923" cy="1188070"/>
          </a:xfrm>
        </p:grpSpPr>
        <p:sp>
          <p:nvSpPr>
            <p:cNvPr name="Freeform 25" id="25"/>
            <p:cNvSpPr/>
            <p:nvPr/>
          </p:nvSpPr>
          <p:spPr>
            <a:xfrm flipH="false" flipV="false" rot="0">
              <a:off x="0" y="0"/>
              <a:ext cx="282923" cy="1188070"/>
            </a:xfrm>
            <a:custGeom>
              <a:avLst/>
              <a:gdLst/>
              <a:ahLst/>
              <a:cxnLst/>
              <a:rect r="r" b="b" t="t" l="l"/>
              <a:pathLst>
                <a:path h="1188070" w="282923">
                  <a:moveTo>
                    <a:pt x="0" y="0"/>
                  </a:moveTo>
                  <a:lnTo>
                    <a:pt x="282923" y="0"/>
                  </a:lnTo>
                  <a:lnTo>
                    <a:pt x="282923" y="1188070"/>
                  </a:lnTo>
                  <a:lnTo>
                    <a:pt x="0" y="1188070"/>
                  </a:lnTo>
                  <a:close/>
                </a:path>
              </a:pathLst>
            </a:custGeom>
            <a:solidFill>
              <a:srgbClr val="0B1320"/>
            </a:solidFill>
          </p:spPr>
        </p:sp>
        <p:sp>
          <p:nvSpPr>
            <p:cNvPr name="TextBox 26" id="26"/>
            <p:cNvSpPr txBox="true"/>
            <p:nvPr/>
          </p:nvSpPr>
          <p:spPr>
            <a:xfrm>
              <a:off x="0" y="-47625"/>
              <a:ext cx="282923" cy="123569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621957" y="4918751"/>
            <a:ext cx="3392688" cy="675672"/>
          </a:xfrm>
          <a:prstGeom prst="rect">
            <a:avLst/>
          </a:prstGeom>
        </p:spPr>
        <p:txBody>
          <a:bodyPr anchor="t" rtlCol="false" tIns="0" lIns="0" bIns="0" rIns="0">
            <a:spAutoFit/>
          </a:bodyPr>
          <a:lstStyle/>
          <a:p>
            <a:pPr>
              <a:lnSpc>
                <a:spcPts val="5526"/>
              </a:lnSpc>
            </a:pPr>
            <a:r>
              <a:rPr lang="en-US" sz="3947">
                <a:solidFill>
                  <a:srgbClr val="F3F6FA"/>
                </a:solidFill>
                <a:latin typeface="League Spartan Bold"/>
              </a:rPr>
              <a:t>Supervisors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217152" y="3512124"/>
            <a:ext cx="4160046" cy="12620541"/>
            <a:chOff x="0" y="0"/>
            <a:chExt cx="1095650" cy="3323928"/>
          </a:xfrm>
        </p:grpSpPr>
        <p:sp>
          <p:nvSpPr>
            <p:cNvPr name="Freeform 3" id="3"/>
            <p:cNvSpPr/>
            <p:nvPr/>
          </p:nvSpPr>
          <p:spPr>
            <a:xfrm flipH="false" flipV="false" rot="0">
              <a:off x="0" y="0"/>
              <a:ext cx="1095650" cy="3323929"/>
            </a:xfrm>
            <a:custGeom>
              <a:avLst/>
              <a:gdLst/>
              <a:ahLst/>
              <a:cxnLst/>
              <a:rect r="r" b="b" t="t" l="l"/>
              <a:pathLst>
                <a:path h="3323929" w="1095650">
                  <a:moveTo>
                    <a:pt x="0" y="0"/>
                  </a:moveTo>
                  <a:lnTo>
                    <a:pt x="1095650" y="0"/>
                  </a:lnTo>
                  <a:lnTo>
                    <a:pt x="1095650" y="3323929"/>
                  </a:lnTo>
                  <a:lnTo>
                    <a:pt x="0" y="3323929"/>
                  </a:lnTo>
                  <a:close/>
                </a:path>
              </a:pathLst>
            </a:custGeom>
            <a:solidFill>
              <a:srgbClr val="497183"/>
            </a:solidFill>
          </p:spPr>
        </p:sp>
        <p:sp>
          <p:nvSpPr>
            <p:cNvPr name="TextBox 4" id="4"/>
            <p:cNvSpPr txBox="true"/>
            <p:nvPr/>
          </p:nvSpPr>
          <p:spPr>
            <a:xfrm>
              <a:off x="0" y="-47625"/>
              <a:ext cx="1095650"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8866212" y="4220061"/>
            <a:ext cx="15424018" cy="8073552"/>
            <a:chOff x="0" y="0"/>
            <a:chExt cx="4062293" cy="2126368"/>
          </a:xfrm>
        </p:grpSpPr>
        <p:sp>
          <p:nvSpPr>
            <p:cNvPr name="Freeform 6" id="6"/>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F3F6FA"/>
            </a:solidFill>
          </p:spPr>
        </p:sp>
        <p:sp>
          <p:nvSpPr>
            <p:cNvPr name="TextBox 7" id="7"/>
            <p:cNvSpPr txBox="true"/>
            <p:nvPr/>
          </p:nvSpPr>
          <p:spPr>
            <a:xfrm>
              <a:off x="0" y="-47625"/>
              <a:ext cx="4062293" cy="217399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3004931">
            <a:off x="8039505" y="7452484"/>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9" id="9"/>
          <p:cNvSpPr/>
          <p:nvPr/>
        </p:nvSpPr>
        <p:spPr>
          <a:xfrm flipH="false" flipV="false" rot="0">
            <a:off x="13353139" y="5836308"/>
            <a:ext cx="4710641" cy="5972775"/>
          </a:xfrm>
          <a:custGeom>
            <a:avLst/>
            <a:gdLst/>
            <a:ahLst/>
            <a:cxnLst/>
            <a:rect r="r" b="b" t="t" l="l"/>
            <a:pathLst>
              <a:path h="5972775" w="4710641">
                <a:moveTo>
                  <a:pt x="0" y="0"/>
                </a:moveTo>
                <a:lnTo>
                  <a:pt x="4710641" y="0"/>
                </a:lnTo>
                <a:lnTo>
                  <a:pt x="4710641" y="5972775"/>
                </a:lnTo>
                <a:lnTo>
                  <a:pt x="0" y="5972775"/>
                </a:lnTo>
                <a:lnTo>
                  <a:pt x="0" y="0"/>
                </a:lnTo>
                <a:close/>
              </a:path>
            </a:pathLst>
          </a:custGeom>
          <a:blipFill>
            <a:blip r:embed="rId4"/>
            <a:stretch>
              <a:fillRect l="0" t="0" r="0" b="0"/>
            </a:stretch>
          </a:blipFill>
        </p:spPr>
      </p:sp>
      <p:sp>
        <p:nvSpPr>
          <p:cNvPr name="TextBox 10" id="10"/>
          <p:cNvSpPr txBox="true"/>
          <p:nvPr/>
        </p:nvSpPr>
        <p:spPr>
          <a:xfrm rot="0">
            <a:off x="1028700" y="917699"/>
            <a:ext cx="14416259" cy="1861316"/>
          </a:xfrm>
          <a:prstGeom prst="rect">
            <a:avLst/>
          </a:prstGeom>
        </p:spPr>
        <p:txBody>
          <a:bodyPr anchor="t" rtlCol="false" tIns="0" lIns="0" bIns="0" rIns="0">
            <a:spAutoFit/>
          </a:bodyPr>
          <a:lstStyle/>
          <a:p>
            <a:pPr>
              <a:lnSpc>
                <a:spcPts val="7154"/>
              </a:lnSpc>
            </a:pPr>
            <a:r>
              <a:rPr lang="en-US" sz="7300">
                <a:solidFill>
                  <a:srgbClr val="F3F6FA"/>
                </a:solidFill>
                <a:latin typeface="League Spartan Bold"/>
              </a:rPr>
              <a:t>IT20159580 </a:t>
            </a:r>
          </a:p>
          <a:p>
            <a:pPr>
              <a:lnSpc>
                <a:spcPts val="7154"/>
              </a:lnSpc>
            </a:pPr>
            <a:r>
              <a:rPr lang="en-US" sz="7300">
                <a:solidFill>
                  <a:srgbClr val="F3F6FA"/>
                </a:solidFill>
                <a:latin typeface="League Spartan Bold"/>
              </a:rPr>
              <a:t>Nanayakkara V.G</a:t>
            </a:r>
          </a:p>
        </p:txBody>
      </p:sp>
      <p:sp>
        <p:nvSpPr>
          <p:cNvPr name="TextBox 11" id="11"/>
          <p:cNvSpPr txBox="true"/>
          <p:nvPr/>
        </p:nvSpPr>
        <p:spPr>
          <a:xfrm rot="0">
            <a:off x="1172911" y="2569465"/>
            <a:ext cx="11459929" cy="780934"/>
          </a:xfrm>
          <a:prstGeom prst="rect">
            <a:avLst/>
          </a:prstGeom>
        </p:spPr>
        <p:txBody>
          <a:bodyPr anchor="t" rtlCol="false" tIns="0" lIns="0" bIns="0" rIns="0">
            <a:spAutoFit/>
          </a:bodyPr>
          <a:lstStyle/>
          <a:p>
            <a:pPr algn="just">
              <a:lnSpc>
                <a:spcPts val="6677"/>
              </a:lnSpc>
            </a:pPr>
            <a:r>
              <a:rPr lang="en-US" sz="3751">
                <a:solidFill>
                  <a:srgbClr val="F3F6FA"/>
                </a:solidFill>
                <a:latin typeface="Kollektif"/>
              </a:rPr>
              <a:t>Specialize in Information Technology​</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75359" y="993404"/>
            <a:ext cx="17726891" cy="2448565"/>
          </a:xfrm>
          <a:prstGeom prst="rect">
            <a:avLst/>
          </a:prstGeom>
        </p:spPr>
        <p:txBody>
          <a:bodyPr anchor="t" rtlCol="false" tIns="0" lIns="0" bIns="0" rIns="0">
            <a:spAutoFit/>
          </a:bodyPr>
          <a:lstStyle/>
          <a:p>
            <a:pPr algn="ctr">
              <a:lnSpc>
                <a:spcPts val="6370"/>
              </a:lnSpc>
            </a:pPr>
            <a:r>
              <a:rPr lang="en-US" sz="6500">
                <a:solidFill>
                  <a:srgbClr val="F3F6FA"/>
                </a:solidFill>
                <a:latin typeface="League Spartan Bold"/>
              </a:rPr>
              <a:t>Hair Disease Treatment  Recommendations using Machine Learning-based Model​</a:t>
            </a:r>
          </a:p>
        </p:txBody>
      </p:sp>
      <p:grpSp>
        <p:nvGrpSpPr>
          <p:cNvPr name="Group 3" id="3"/>
          <p:cNvGrpSpPr/>
          <p:nvPr/>
        </p:nvGrpSpPr>
        <p:grpSpPr>
          <a:xfrm rot="-3910511">
            <a:off x="1682488" y="4583641"/>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rot="9148715">
            <a:off x="5472606" y="8961146"/>
            <a:ext cx="14028815" cy="0"/>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7411313" y="4671636"/>
            <a:ext cx="3454983" cy="3525493"/>
          </a:xfrm>
          <a:custGeom>
            <a:avLst/>
            <a:gdLst/>
            <a:ahLst/>
            <a:cxnLst/>
            <a:rect r="r" b="b" t="t" l="l"/>
            <a:pathLst>
              <a:path h="3525493" w="3454983">
                <a:moveTo>
                  <a:pt x="0" y="0"/>
                </a:moveTo>
                <a:lnTo>
                  <a:pt x="3454983" y="0"/>
                </a:lnTo>
                <a:lnTo>
                  <a:pt x="3454983" y="3525493"/>
                </a:lnTo>
                <a:lnTo>
                  <a:pt x="0" y="3525493"/>
                </a:lnTo>
                <a:lnTo>
                  <a:pt x="0" y="0"/>
                </a:lnTo>
                <a:close/>
              </a:path>
            </a:pathLst>
          </a:custGeom>
          <a:blipFill>
            <a:blip r:embed="rId4"/>
            <a:stretch>
              <a:fillRect l="0" t="0" r="0" b="0"/>
            </a:stretch>
          </a:blipFill>
        </p:spPr>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217152" y="3512124"/>
            <a:ext cx="4160046" cy="12620541"/>
            <a:chOff x="0" y="0"/>
            <a:chExt cx="1095650" cy="3323928"/>
          </a:xfrm>
        </p:grpSpPr>
        <p:sp>
          <p:nvSpPr>
            <p:cNvPr name="Freeform 3" id="3"/>
            <p:cNvSpPr/>
            <p:nvPr/>
          </p:nvSpPr>
          <p:spPr>
            <a:xfrm flipH="false" flipV="false" rot="0">
              <a:off x="0" y="0"/>
              <a:ext cx="1095650" cy="3323929"/>
            </a:xfrm>
            <a:custGeom>
              <a:avLst/>
              <a:gdLst/>
              <a:ahLst/>
              <a:cxnLst/>
              <a:rect r="r" b="b" t="t" l="l"/>
              <a:pathLst>
                <a:path h="3323929" w="1095650">
                  <a:moveTo>
                    <a:pt x="0" y="0"/>
                  </a:moveTo>
                  <a:lnTo>
                    <a:pt x="1095650" y="0"/>
                  </a:lnTo>
                  <a:lnTo>
                    <a:pt x="1095650" y="3323929"/>
                  </a:lnTo>
                  <a:lnTo>
                    <a:pt x="0" y="3323929"/>
                  </a:lnTo>
                  <a:close/>
                </a:path>
              </a:pathLst>
            </a:custGeom>
            <a:solidFill>
              <a:srgbClr val="497183"/>
            </a:solidFill>
          </p:spPr>
        </p:sp>
        <p:sp>
          <p:nvSpPr>
            <p:cNvPr name="TextBox 4" id="4"/>
            <p:cNvSpPr txBox="true"/>
            <p:nvPr/>
          </p:nvSpPr>
          <p:spPr>
            <a:xfrm>
              <a:off x="0" y="-47625"/>
              <a:ext cx="1095650"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022478" y="3956660"/>
            <a:ext cx="15424018" cy="8073552"/>
            <a:chOff x="0" y="0"/>
            <a:chExt cx="4062293" cy="2126368"/>
          </a:xfrm>
        </p:grpSpPr>
        <p:sp>
          <p:nvSpPr>
            <p:cNvPr name="Freeform 6" id="6"/>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F3F6FA"/>
            </a:solidFill>
          </p:spPr>
        </p:sp>
        <p:sp>
          <p:nvSpPr>
            <p:cNvPr name="TextBox 7" id="7"/>
            <p:cNvSpPr txBox="true"/>
            <p:nvPr/>
          </p:nvSpPr>
          <p:spPr>
            <a:xfrm>
              <a:off x="0" y="-47625"/>
              <a:ext cx="4062293" cy="217399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3004931">
            <a:off x="8039505" y="7452484"/>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9" id="9"/>
          <p:cNvSpPr/>
          <p:nvPr/>
        </p:nvSpPr>
        <p:spPr>
          <a:xfrm flipH="false" flipV="false" rot="0">
            <a:off x="12178183" y="5910067"/>
            <a:ext cx="6044253" cy="3767585"/>
          </a:xfrm>
          <a:custGeom>
            <a:avLst/>
            <a:gdLst/>
            <a:ahLst/>
            <a:cxnLst/>
            <a:rect r="r" b="b" t="t" l="l"/>
            <a:pathLst>
              <a:path h="3767585" w="6044253">
                <a:moveTo>
                  <a:pt x="0" y="0"/>
                </a:moveTo>
                <a:lnTo>
                  <a:pt x="6044253" y="0"/>
                </a:lnTo>
                <a:lnTo>
                  <a:pt x="6044253" y="3767585"/>
                </a:lnTo>
                <a:lnTo>
                  <a:pt x="0" y="3767585"/>
                </a:lnTo>
                <a:lnTo>
                  <a:pt x="0" y="0"/>
                </a:lnTo>
                <a:close/>
              </a:path>
            </a:pathLst>
          </a:custGeom>
          <a:blipFill>
            <a:blip r:embed="rId4"/>
            <a:stretch>
              <a:fillRect l="0" t="0" r="0" b="0"/>
            </a:stretch>
          </a:blipFill>
        </p:spPr>
      </p:sp>
      <p:sp>
        <p:nvSpPr>
          <p:cNvPr name="TextBox 10" id="10"/>
          <p:cNvSpPr txBox="true"/>
          <p:nvPr/>
        </p:nvSpPr>
        <p:spPr>
          <a:xfrm rot="0">
            <a:off x="788349" y="2474781"/>
            <a:ext cx="13310631" cy="5075438"/>
          </a:xfrm>
          <a:prstGeom prst="rect">
            <a:avLst/>
          </a:prstGeom>
        </p:spPr>
        <p:txBody>
          <a:bodyPr anchor="t" rtlCol="false" tIns="0" lIns="0" bIns="0" rIns="0">
            <a:spAutoFit/>
          </a:bodyPr>
          <a:lstStyle/>
          <a:p>
            <a:pPr algn="just" marL="702018" indent="-351009" lvl="1">
              <a:lnSpc>
                <a:spcPts val="5787"/>
              </a:lnSpc>
              <a:buFont typeface="Arial"/>
              <a:buChar char="•"/>
            </a:pPr>
            <a:r>
              <a:rPr lang="en-US" sz="3251">
                <a:solidFill>
                  <a:srgbClr val="F3F6FA"/>
                </a:solidFill>
                <a:latin typeface="Kollektif"/>
              </a:rPr>
              <a:t>Hair Diseases Treatment Recommendation Using ML Model.</a:t>
            </a:r>
          </a:p>
          <a:p>
            <a:pPr algn="just">
              <a:lnSpc>
                <a:spcPts val="5787"/>
              </a:lnSpc>
            </a:pPr>
          </a:p>
          <a:p>
            <a:pPr algn="just" marL="702018" indent="-351009" lvl="1">
              <a:lnSpc>
                <a:spcPts val="5787"/>
              </a:lnSpc>
              <a:buFont typeface="Arial"/>
              <a:buChar char="•"/>
            </a:pPr>
            <a:r>
              <a:rPr lang="en-US" sz="3251">
                <a:solidFill>
                  <a:srgbClr val="F3F6FA"/>
                </a:solidFill>
                <a:latin typeface="Kollektif"/>
              </a:rPr>
              <a:t>Analyze Patient Data using the Recommendation Model.</a:t>
            </a:r>
          </a:p>
          <a:p>
            <a:pPr algn="just">
              <a:lnSpc>
                <a:spcPts val="5787"/>
              </a:lnSpc>
            </a:pPr>
          </a:p>
          <a:p>
            <a:pPr algn="just" marL="702018" indent="-351009" lvl="1">
              <a:lnSpc>
                <a:spcPts val="5787"/>
              </a:lnSpc>
              <a:buFont typeface="Arial"/>
              <a:buChar char="•"/>
            </a:pPr>
            <a:r>
              <a:rPr lang="en-US" sz="3251">
                <a:solidFill>
                  <a:srgbClr val="F3F6FA"/>
                </a:solidFill>
                <a:latin typeface="Kollektif"/>
              </a:rPr>
              <a:t>​Treatment Management.</a:t>
            </a:r>
          </a:p>
          <a:p>
            <a:pPr algn="just">
              <a:lnSpc>
                <a:spcPts val="5787"/>
              </a:lnSpc>
            </a:pPr>
          </a:p>
          <a:p>
            <a:pPr algn="just">
              <a:lnSpc>
                <a:spcPts val="5787"/>
              </a:lnSpc>
            </a:pPr>
          </a:p>
        </p:txBody>
      </p:sp>
      <p:sp>
        <p:nvSpPr>
          <p:cNvPr name="TextBox 11" id="11"/>
          <p:cNvSpPr txBox="true"/>
          <p:nvPr/>
        </p:nvSpPr>
        <p:spPr>
          <a:xfrm rot="0">
            <a:off x="1028700" y="936749"/>
            <a:ext cx="9200645" cy="1089151"/>
          </a:xfrm>
          <a:prstGeom prst="rect">
            <a:avLst/>
          </a:prstGeom>
        </p:spPr>
        <p:txBody>
          <a:bodyPr anchor="t" rtlCol="false" tIns="0" lIns="0" bIns="0" rIns="0">
            <a:spAutoFit/>
          </a:bodyPr>
          <a:lstStyle/>
          <a:p>
            <a:pPr>
              <a:lnSpc>
                <a:spcPts val="8133"/>
              </a:lnSpc>
            </a:pPr>
            <a:r>
              <a:rPr lang="en-US" sz="8299">
                <a:solidFill>
                  <a:srgbClr val="F3F6FA"/>
                </a:solidFill>
                <a:latin typeface="League Spartan Bold"/>
              </a:rPr>
              <a:t>BACKGROUND​</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728792" y="4064920"/>
            <a:ext cx="3051143" cy="12620541"/>
            <a:chOff x="0" y="0"/>
            <a:chExt cx="803593" cy="3323928"/>
          </a:xfrm>
        </p:grpSpPr>
        <p:sp>
          <p:nvSpPr>
            <p:cNvPr name="Freeform 3" id="3"/>
            <p:cNvSpPr/>
            <p:nvPr/>
          </p:nvSpPr>
          <p:spPr>
            <a:xfrm flipH="false" flipV="false" rot="0">
              <a:off x="0" y="0"/>
              <a:ext cx="803593" cy="3323929"/>
            </a:xfrm>
            <a:custGeom>
              <a:avLst/>
              <a:gdLst/>
              <a:ahLst/>
              <a:cxnLst/>
              <a:rect r="r" b="b" t="t" l="l"/>
              <a:pathLst>
                <a:path h="3323929" w="803593">
                  <a:moveTo>
                    <a:pt x="0" y="0"/>
                  </a:moveTo>
                  <a:lnTo>
                    <a:pt x="803593" y="0"/>
                  </a:lnTo>
                  <a:lnTo>
                    <a:pt x="803593" y="3323929"/>
                  </a:lnTo>
                  <a:lnTo>
                    <a:pt x="0" y="3323929"/>
                  </a:lnTo>
                  <a:close/>
                </a:path>
              </a:pathLst>
            </a:custGeom>
            <a:solidFill>
              <a:srgbClr val="497183"/>
            </a:solidFill>
          </p:spPr>
        </p:sp>
        <p:sp>
          <p:nvSpPr>
            <p:cNvPr name="TextBox 4" id="4"/>
            <p:cNvSpPr txBox="true"/>
            <p:nvPr/>
          </p:nvSpPr>
          <p:spPr>
            <a:xfrm>
              <a:off x="0" y="-47625"/>
              <a:ext cx="803593" cy="33715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3004931">
            <a:off x="8074772" y="8890060"/>
            <a:ext cx="3491676" cy="5503997"/>
          </a:xfrm>
          <a:custGeom>
            <a:avLst/>
            <a:gdLst/>
            <a:ahLst/>
            <a:cxnLst/>
            <a:rect r="r" b="b" t="t" l="l"/>
            <a:pathLst>
              <a:path h="5503997" w="3491676">
                <a:moveTo>
                  <a:pt x="3491676" y="5503997"/>
                </a:moveTo>
                <a:lnTo>
                  <a:pt x="0" y="5503997"/>
                </a:lnTo>
                <a:lnTo>
                  <a:pt x="0" y="0"/>
                </a:lnTo>
                <a:lnTo>
                  <a:pt x="3491676" y="0"/>
                </a:lnTo>
                <a:lnTo>
                  <a:pt x="3491676" y="5503997"/>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6" id="6"/>
          <p:cNvSpPr/>
          <p:nvPr/>
        </p:nvSpPr>
        <p:spPr>
          <a:xfrm flipH="false" flipV="false" rot="0">
            <a:off x="2665400" y="2464026"/>
            <a:ext cx="12957200" cy="5358947"/>
          </a:xfrm>
          <a:custGeom>
            <a:avLst/>
            <a:gdLst/>
            <a:ahLst/>
            <a:cxnLst/>
            <a:rect r="r" b="b" t="t" l="l"/>
            <a:pathLst>
              <a:path h="5358947" w="12957200">
                <a:moveTo>
                  <a:pt x="0" y="0"/>
                </a:moveTo>
                <a:lnTo>
                  <a:pt x="12957200" y="0"/>
                </a:lnTo>
                <a:lnTo>
                  <a:pt x="12957200" y="5358948"/>
                </a:lnTo>
                <a:lnTo>
                  <a:pt x="0" y="5358948"/>
                </a:lnTo>
                <a:lnTo>
                  <a:pt x="0" y="0"/>
                </a:lnTo>
                <a:close/>
              </a:path>
            </a:pathLst>
          </a:custGeom>
          <a:blipFill>
            <a:blip r:embed="rId4"/>
            <a:stretch>
              <a:fillRect l="0" t="0" r="0" b="0"/>
            </a:stretch>
          </a:blipFill>
        </p:spPr>
      </p:sp>
      <p:sp>
        <p:nvSpPr>
          <p:cNvPr name="TextBox 7" id="7"/>
          <p:cNvSpPr txBox="true"/>
          <p:nvPr/>
        </p:nvSpPr>
        <p:spPr>
          <a:xfrm rot="0">
            <a:off x="505868" y="569850"/>
            <a:ext cx="10421576" cy="1089151"/>
          </a:xfrm>
          <a:prstGeom prst="rect">
            <a:avLst/>
          </a:prstGeom>
        </p:spPr>
        <p:txBody>
          <a:bodyPr anchor="t" rtlCol="false" tIns="0" lIns="0" bIns="0" rIns="0">
            <a:spAutoFit/>
          </a:bodyPr>
          <a:lstStyle/>
          <a:p>
            <a:pPr>
              <a:lnSpc>
                <a:spcPts val="8133"/>
              </a:lnSpc>
            </a:pPr>
            <a:r>
              <a:rPr lang="en-US" sz="8299">
                <a:solidFill>
                  <a:srgbClr val="F3F6FA"/>
                </a:solidFill>
                <a:latin typeface="League Spartan Bold"/>
              </a:rPr>
              <a:t>SYSTEM DIAGRAM</a:t>
            </a:r>
          </a:p>
        </p:txBody>
      </p:sp>
      <p:sp>
        <p:nvSpPr>
          <p:cNvPr name="TextBox 8" id="8"/>
          <p:cNvSpPr txBox="true"/>
          <p:nvPr/>
        </p:nvSpPr>
        <p:spPr>
          <a:xfrm rot="0">
            <a:off x="1028700" y="8919406"/>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9" id="9"/>
          <p:cNvSpPr txBox="true"/>
          <p:nvPr/>
        </p:nvSpPr>
        <p:spPr>
          <a:xfrm rot="0">
            <a:off x="1028700" y="9534777"/>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220569" y="1007469"/>
            <a:ext cx="13846862" cy="21178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RESEARCH GAP​</a:t>
            </a:r>
          </a:p>
          <a:p>
            <a:pPr algn="ctr">
              <a:lnSpc>
                <a:spcPts val="8133"/>
              </a:lnSpc>
            </a:pPr>
            <a:r>
              <a:rPr lang="en-US" sz="8299">
                <a:solidFill>
                  <a:srgbClr val="F3F6FA"/>
                </a:solidFill>
                <a:latin typeface="League Spartan Bold"/>
              </a:rPr>
              <a:t>​</a:t>
            </a:r>
          </a:p>
        </p:txBody>
      </p:sp>
      <p:grpSp>
        <p:nvGrpSpPr>
          <p:cNvPr name="Group 3" id="3"/>
          <p:cNvGrpSpPr/>
          <p:nvPr/>
        </p:nvGrpSpPr>
        <p:grpSpPr>
          <a:xfrm rot="-3910511">
            <a:off x="1682488" y="4583641"/>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rot="9148715">
            <a:off x="5472606" y="8961146"/>
            <a:ext cx="14028815" cy="0"/>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2684902" y="2893738"/>
            <a:ext cx="5678076" cy="3853898"/>
          </a:xfrm>
          <a:custGeom>
            <a:avLst/>
            <a:gdLst/>
            <a:ahLst/>
            <a:cxnLst/>
            <a:rect r="r" b="b" t="t" l="l"/>
            <a:pathLst>
              <a:path h="3853898" w="5678076">
                <a:moveTo>
                  <a:pt x="0" y="0"/>
                </a:moveTo>
                <a:lnTo>
                  <a:pt x="5678076" y="0"/>
                </a:lnTo>
                <a:lnTo>
                  <a:pt x="5678076" y="3853897"/>
                </a:lnTo>
                <a:lnTo>
                  <a:pt x="0" y="3853897"/>
                </a:lnTo>
                <a:lnTo>
                  <a:pt x="0" y="0"/>
                </a:lnTo>
                <a:close/>
              </a:path>
            </a:pathLst>
          </a:custGeom>
          <a:blipFill>
            <a:blip r:embed="rId4"/>
            <a:stretch>
              <a:fillRect l="0" t="0" r="0" b="0"/>
            </a:stretch>
          </a:blipFill>
        </p:spPr>
      </p:sp>
      <p:sp>
        <p:nvSpPr>
          <p:cNvPr name="TextBox 12" id="12"/>
          <p:cNvSpPr txBox="true"/>
          <p:nvPr/>
        </p:nvSpPr>
        <p:spPr>
          <a:xfrm rot="0">
            <a:off x="8667778" y="2983517"/>
            <a:ext cx="9291887" cy="2699395"/>
          </a:xfrm>
          <a:prstGeom prst="rect">
            <a:avLst/>
          </a:prstGeom>
        </p:spPr>
        <p:txBody>
          <a:bodyPr anchor="t" rtlCol="false" tIns="0" lIns="0" bIns="0" rIns="0">
            <a:spAutoFit/>
          </a:bodyPr>
          <a:lstStyle/>
          <a:p>
            <a:pPr algn="just" marL="658839" indent="-329419" lvl="1">
              <a:lnSpc>
                <a:spcPts val="5431"/>
              </a:lnSpc>
              <a:buFont typeface="Arial"/>
              <a:buChar char="•"/>
            </a:pPr>
            <a:r>
              <a:rPr lang="en-US" sz="3051">
                <a:solidFill>
                  <a:srgbClr val="F3F6FA"/>
                </a:solidFill>
                <a:latin typeface="Kollektif"/>
              </a:rPr>
              <a:t>Allergies have not been considered in other systems before the recommended medicine.</a:t>
            </a:r>
          </a:p>
          <a:p>
            <a:pPr algn="just">
              <a:lnSpc>
                <a:spcPts val="5431"/>
              </a:lnSpc>
            </a:pPr>
          </a:p>
          <a:p>
            <a:pPr algn="just">
              <a:lnSpc>
                <a:spcPts val="5431"/>
              </a:lnSpc>
            </a:pPr>
          </a:p>
        </p:txBody>
      </p:sp>
      <p:sp>
        <p:nvSpPr>
          <p:cNvPr name="TextBox 13" id="13"/>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4" id="14"/>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true" flipV="true" rot="-10800000">
            <a:off x="-547024" y="1967998"/>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grpSp>
        <p:nvGrpSpPr>
          <p:cNvPr name="Group 3" id="3"/>
          <p:cNvGrpSpPr/>
          <p:nvPr/>
        </p:nvGrpSpPr>
        <p:grpSpPr>
          <a:xfrm rot="-5400000">
            <a:off x="11303005" y="-1475027"/>
            <a:ext cx="3720768" cy="9119754"/>
            <a:chOff x="0" y="0"/>
            <a:chExt cx="979955" cy="2401911"/>
          </a:xfrm>
        </p:grpSpPr>
        <p:sp>
          <p:nvSpPr>
            <p:cNvPr name="Freeform 4" id="4"/>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5" id="5"/>
            <p:cNvSpPr txBox="true"/>
            <p:nvPr/>
          </p:nvSpPr>
          <p:spPr>
            <a:xfrm>
              <a:off x="0" y="-47625"/>
              <a:ext cx="979955" cy="244953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1303005" y="2786483"/>
            <a:ext cx="3720768" cy="9119754"/>
            <a:chOff x="0" y="0"/>
            <a:chExt cx="979955" cy="2401911"/>
          </a:xfrm>
        </p:grpSpPr>
        <p:sp>
          <p:nvSpPr>
            <p:cNvPr name="Freeform 7" id="7"/>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8" id="8"/>
            <p:cNvSpPr txBox="true"/>
            <p:nvPr/>
          </p:nvSpPr>
          <p:spPr>
            <a:xfrm>
              <a:off x="0" y="-47625"/>
              <a:ext cx="979955" cy="2449536"/>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9136021" y="2339656"/>
            <a:ext cx="6614925" cy="0"/>
          </a:xfrm>
          <a:prstGeom prst="line">
            <a:avLst/>
          </a:prstGeom>
          <a:ln cap="flat" w="38100">
            <a:solidFill>
              <a:srgbClr val="0B1320"/>
            </a:solidFill>
            <a:prstDash val="solid"/>
            <a:headEnd type="none" len="sm" w="sm"/>
            <a:tailEnd type="none" len="sm" w="sm"/>
          </a:ln>
        </p:spPr>
      </p:sp>
      <p:sp>
        <p:nvSpPr>
          <p:cNvPr name="AutoShape 10" id="10"/>
          <p:cNvSpPr/>
          <p:nvPr/>
        </p:nvSpPr>
        <p:spPr>
          <a:xfrm>
            <a:off x="9136021" y="6688227"/>
            <a:ext cx="6614925" cy="0"/>
          </a:xfrm>
          <a:prstGeom prst="line">
            <a:avLst/>
          </a:prstGeom>
          <a:ln cap="flat" w="38100">
            <a:solidFill>
              <a:srgbClr val="0B1320"/>
            </a:solidFill>
            <a:prstDash val="solid"/>
            <a:headEnd type="none" len="sm" w="sm"/>
            <a:tailEnd type="none" len="sm" w="sm"/>
          </a:ln>
        </p:spPr>
      </p:sp>
      <p:sp>
        <p:nvSpPr>
          <p:cNvPr name="Freeform 11" id="11"/>
          <p:cNvSpPr/>
          <p:nvPr/>
        </p:nvSpPr>
        <p:spPr>
          <a:xfrm flipH="false" flipV="false" rot="0">
            <a:off x="1827380" y="3441913"/>
            <a:ext cx="4770783" cy="4114800"/>
          </a:xfrm>
          <a:custGeom>
            <a:avLst/>
            <a:gdLst/>
            <a:ahLst/>
            <a:cxnLst/>
            <a:rect r="r" b="b" t="t" l="l"/>
            <a:pathLst>
              <a:path h="4114800" w="4770783">
                <a:moveTo>
                  <a:pt x="0" y="0"/>
                </a:moveTo>
                <a:lnTo>
                  <a:pt x="4770782" y="0"/>
                </a:lnTo>
                <a:lnTo>
                  <a:pt x="4770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69051" y="547718"/>
            <a:ext cx="7089217" cy="2689475"/>
          </a:xfrm>
          <a:prstGeom prst="rect">
            <a:avLst/>
          </a:prstGeom>
        </p:spPr>
        <p:txBody>
          <a:bodyPr anchor="t" rtlCol="false" tIns="0" lIns="0" bIns="0" rIns="0">
            <a:spAutoFit/>
          </a:bodyPr>
          <a:lstStyle/>
          <a:p>
            <a:pPr>
              <a:lnSpc>
                <a:spcPts val="10836"/>
              </a:lnSpc>
            </a:pPr>
            <a:r>
              <a:rPr lang="en-US" sz="7740">
                <a:solidFill>
                  <a:srgbClr val="F3F6FA"/>
                </a:solidFill>
                <a:latin typeface="League Spartan Bold"/>
              </a:rPr>
              <a:t>  Specific Objectives</a:t>
            </a:r>
          </a:p>
        </p:txBody>
      </p:sp>
      <p:sp>
        <p:nvSpPr>
          <p:cNvPr name="TextBox 13" id="13"/>
          <p:cNvSpPr txBox="true"/>
          <p:nvPr/>
        </p:nvSpPr>
        <p:spPr>
          <a:xfrm rot="0">
            <a:off x="9136021" y="1481806"/>
            <a:ext cx="5775752" cy="762600"/>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MAIN OBJECTIVE​</a:t>
            </a:r>
          </a:p>
        </p:txBody>
      </p:sp>
      <p:sp>
        <p:nvSpPr>
          <p:cNvPr name="TextBox 14" id="14"/>
          <p:cNvSpPr txBox="true"/>
          <p:nvPr/>
        </p:nvSpPr>
        <p:spPr>
          <a:xfrm rot="0">
            <a:off x="8789156" y="2340160"/>
            <a:ext cx="5906301" cy="3107716"/>
          </a:xfrm>
          <a:prstGeom prst="rect">
            <a:avLst/>
          </a:prstGeom>
        </p:spPr>
        <p:txBody>
          <a:bodyPr anchor="t" rtlCol="false" tIns="0" lIns="0" bIns="0" rIns="0">
            <a:spAutoFit/>
          </a:bodyPr>
          <a:lstStyle/>
          <a:p>
            <a:pPr algn="just" marL="606676" indent="-303338" lvl="1">
              <a:lnSpc>
                <a:spcPts val="5001"/>
              </a:lnSpc>
              <a:buFont typeface="Arial"/>
              <a:buChar char="•"/>
            </a:pPr>
            <a:r>
              <a:rPr lang="en-US" sz="2809">
                <a:solidFill>
                  <a:srgbClr val="0B1320"/>
                </a:solidFill>
                <a:latin typeface="Kollektif"/>
              </a:rPr>
              <a:t>Considering patient preferences, to improve treatment options and empower patients to manage their own health.</a:t>
            </a:r>
          </a:p>
          <a:p>
            <a:pPr algn="just">
              <a:lnSpc>
                <a:spcPts val="5001"/>
              </a:lnSpc>
            </a:pPr>
          </a:p>
        </p:txBody>
      </p:sp>
      <p:sp>
        <p:nvSpPr>
          <p:cNvPr name="TextBox 15" id="15"/>
          <p:cNvSpPr txBox="true"/>
          <p:nvPr/>
        </p:nvSpPr>
        <p:spPr>
          <a:xfrm rot="0">
            <a:off x="9136021" y="5782752"/>
            <a:ext cx="5559436" cy="762600"/>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SUB OBJECTIVE​</a:t>
            </a:r>
          </a:p>
        </p:txBody>
      </p:sp>
      <p:sp>
        <p:nvSpPr>
          <p:cNvPr name="TextBox 16" id="16"/>
          <p:cNvSpPr txBox="true"/>
          <p:nvPr/>
        </p:nvSpPr>
        <p:spPr>
          <a:xfrm rot="0">
            <a:off x="8996975" y="6669177"/>
            <a:ext cx="6753971" cy="3107716"/>
          </a:xfrm>
          <a:prstGeom prst="rect">
            <a:avLst/>
          </a:prstGeom>
        </p:spPr>
        <p:txBody>
          <a:bodyPr anchor="t" rtlCol="false" tIns="0" lIns="0" bIns="0" rIns="0">
            <a:spAutoFit/>
          </a:bodyPr>
          <a:lstStyle/>
          <a:p>
            <a:pPr algn="just" marL="606676" indent="-303338" lvl="1">
              <a:lnSpc>
                <a:spcPts val="5001"/>
              </a:lnSpc>
              <a:buFont typeface="Arial"/>
              <a:buChar char="•"/>
            </a:pPr>
            <a:r>
              <a:rPr lang="en-US" sz="2809">
                <a:solidFill>
                  <a:srgbClr val="0B1320"/>
                </a:solidFill>
                <a:latin typeface="Kollektif"/>
              </a:rPr>
              <a:t>Recommend treatment via machine learning model.​</a:t>
            </a:r>
          </a:p>
          <a:p>
            <a:pPr algn="just" marL="606676" indent="-303338" lvl="1">
              <a:lnSpc>
                <a:spcPts val="5001"/>
              </a:lnSpc>
              <a:buFont typeface="Arial"/>
              <a:buChar char="•"/>
            </a:pPr>
            <a:r>
              <a:rPr lang="en-US" sz="2809">
                <a:solidFill>
                  <a:srgbClr val="0B1320"/>
                </a:solidFill>
                <a:latin typeface="Kollektif"/>
              </a:rPr>
              <a:t>Consider patient preferences in the recommendations provided.</a:t>
            </a:r>
          </a:p>
          <a:p>
            <a:pPr algn="just" marL="606676" indent="-303338" lvl="1">
              <a:lnSpc>
                <a:spcPts val="5001"/>
              </a:lnSpc>
              <a:buFont typeface="Arial"/>
              <a:buChar char="•"/>
            </a:pPr>
          </a:p>
        </p:txBody>
      </p:sp>
      <p:sp>
        <p:nvSpPr>
          <p:cNvPr name="TextBox 17" id="17"/>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8" id="18"/>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760607" y="1055539"/>
            <a:ext cx="13846862"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TECHNOLOGIES</a:t>
            </a:r>
          </a:p>
        </p:txBody>
      </p:sp>
      <p:grpSp>
        <p:nvGrpSpPr>
          <p:cNvPr name="Group 3" id="3"/>
          <p:cNvGrpSpPr/>
          <p:nvPr/>
        </p:nvGrpSpPr>
        <p:grpSpPr>
          <a:xfrm rot="-3910511">
            <a:off x="1998885" y="5078613"/>
            <a:ext cx="3876038" cy="11433354"/>
            <a:chOff x="0" y="0"/>
            <a:chExt cx="1020850" cy="3011254"/>
          </a:xfrm>
        </p:grpSpPr>
        <p:sp>
          <p:nvSpPr>
            <p:cNvPr name="Freeform 4" id="4"/>
            <p:cNvSpPr/>
            <p:nvPr/>
          </p:nvSpPr>
          <p:spPr>
            <a:xfrm flipH="false" flipV="false" rot="0">
              <a:off x="0" y="0"/>
              <a:ext cx="1020850" cy="3011254"/>
            </a:xfrm>
            <a:custGeom>
              <a:avLst/>
              <a:gdLst/>
              <a:ahLst/>
              <a:cxnLst/>
              <a:rect r="r" b="b" t="t" l="l"/>
              <a:pathLst>
                <a:path h="3011254" w="1020850">
                  <a:moveTo>
                    <a:pt x="0" y="0"/>
                  </a:moveTo>
                  <a:lnTo>
                    <a:pt x="1020850" y="0"/>
                  </a:lnTo>
                  <a:lnTo>
                    <a:pt x="1020850" y="3011254"/>
                  </a:lnTo>
                  <a:lnTo>
                    <a:pt x="0" y="3011254"/>
                  </a:lnTo>
                  <a:close/>
                </a:path>
              </a:pathLst>
            </a:custGeom>
            <a:solidFill>
              <a:srgbClr val="F3F6FA"/>
            </a:solidFill>
          </p:spPr>
        </p:sp>
        <p:sp>
          <p:nvSpPr>
            <p:cNvPr name="TextBox 5" id="5"/>
            <p:cNvSpPr txBox="true"/>
            <p:nvPr/>
          </p:nvSpPr>
          <p:spPr>
            <a:xfrm>
              <a:off x="0" y="-47625"/>
              <a:ext cx="1020850"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34018" y="9900111"/>
            <a:ext cx="9192617" cy="1350560"/>
            <a:chOff x="0" y="0"/>
            <a:chExt cx="2421101" cy="355703"/>
          </a:xfrm>
        </p:grpSpPr>
        <p:sp>
          <p:nvSpPr>
            <p:cNvPr name="Freeform 7" id="7"/>
            <p:cNvSpPr/>
            <p:nvPr/>
          </p:nvSpPr>
          <p:spPr>
            <a:xfrm flipH="false" flipV="false" rot="0">
              <a:off x="0" y="0"/>
              <a:ext cx="2421101" cy="355703"/>
            </a:xfrm>
            <a:custGeom>
              <a:avLst/>
              <a:gdLst/>
              <a:ahLst/>
              <a:cxnLst/>
              <a:rect r="r" b="b" t="t" l="l"/>
              <a:pathLst>
                <a:path h="355703" w="2421101">
                  <a:moveTo>
                    <a:pt x="0" y="0"/>
                  </a:moveTo>
                  <a:lnTo>
                    <a:pt x="2421101" y="0"/>
                  </a:lnTo>
                  <a:lnTo>
                    <a:pt x="2421101" y="355703"/>
                  </a:lnTo>
                  <a:lnTo>
                    <a:pt x="0" y="355703"/>
                  </a:lnTo>
                  <a:close/>
                </a:path>
              </a:pathLst>
            </a:custGeom>
            <a:solidFill>
              <a:srgbClr val="497183"/>
            </a:solidFill>
          </p:spPr>
        </p:sp>
        <p:sp>
          <p:nvSpPr>
            <p:cNvPr name="TextBox 8" id="8"/>
            <p:cNvSpPr txBox="true"/>
            <p:nvPr/>
          </p:nvSpPr>
          <p:spPr>
            <a:xfrm>
              <a:off x="0" y="-47625"/>
              <a:ext cx="2421101" cy="40332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flipH="true">
            <a:off x="6500164" y="6017083"/>
            <a:ext cx="12441290" cy="6482435"/>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3021672" y="3657600"/>
            <a:ext cx="2912216" cy="1456108"/>
          </a:xfrm>
          <a:custGeom>
            <a:avLst/>
            <a:gdLst/>
            <a:ahLst/>
            <a:cxnLst/>
            <a:rect r="r" b="b" t="t" l="l"/>
            <a:pathLst>
              <a:path h="1456108" w="2912216">
                <a:moveTo>
                  <a:pt x="0" y="0"/>
                </a:moveTo>
                <a:lnTo>
                  <a:pt x="2912217" y="0"/>
                </a:lnTo>
                <a:lnTo>
                  <a:pt x="2912217" y="1456108"/>
                </a:lnTo>
                <a:lnTo>
                  <a:pt x="0" y="1456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1985319" y="3673815"/>
            <a:ext cx="1439894" cy="1439894"/>
          </a:xfrm>
          <a:custGeom>
            <a:avLst/>
            <a:gdLst/>
            <a:ahLst/>
            <a:cxnLst/>
            <a:rect r="r" b="b" t="t" l="l"/>
            <a:pathLst>
              <a:path h="1439894" w="1439894">
                <a:moveTo>
                  <a:pt x="0" y="0"/>
                </a:moveTo>
                <a:lnTo>
                  <a:pt x="1439894" y="0"/>
                </a:lnTo>
                <a:lnTo>
                  <a:pt x="1439894" y="1439893"/>
                </a:lnTo>
                <a:lnTo>
                  <a:pt x="0" y="14398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628043" y="3694680"/>
            <a:ext cx="1631257" cy="1631257"/>
          </a:xfrm>
          <a:custGeom>
            <a:avLst/>
            <a:gdLst/>
            <a:ahLst/>
            <a:cxnLst/>
            <a:rect r="r" b="b" t="t" l="l"/>
            <a:pathLst>
              <a:path h="1631257" w="1631257">
                <a:moveTo>
                  <a:pt x="0" y="0"/>
                </a:moveTo>
                <a:lnTo>
                  <a:pt x="1631257" y="0"/>
                </a:lnTo>
                <a:lnTo>
                  <a:pt x="1631257" y="1631257"/>
                </a:lnTo>
                <a:lnTo>
                  <a:pt x="0" y="16312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8133543" y="3673815"/>
            <a:ext cx="1652123" cy="1652123"/>
          </a:xfrm>
          <a:custGeom>
            <a:avLst/>
            <a:gdLst/>
            <a:ahLst/>
            <a:cxnLst/>
            <a:rect r="r" b="b" t="t" l="l"/>
            <a:pathLst>
              <a:path h="1652123" w="1652123">
                <a:moveTo>
                  <a:pt x="0" y="0"/>
                </a:moveTo>
                <a:lnTo>
                  <a:pt x="1652122" y="0"/>
                </a:lnTo>
                <a:lnTo>
                  <a:pt x="1652122" y="1652122"/>
                </a:lnTo>
                <a:lnTo>
                  <a:pt x="0" y="16521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0932802" y="6170047"/>
            <a:ext cx="3187085" cy="1969972"/>
          </a:xfrm>
          <a:custGeom>
            <a:avLst/>
            <a:gdLst/>
            <a:ahLst/>
            <a:cxnLst/>
            <a:rect r="r" b="b" t="t" l="l"/>
            <a:pathLst>
              <a:path h="1969972" w="3187085">
                <a:moveTo>
                  <a:pt x="0" y="0"/>
                </a:moveTo>
                <a:lnTo>
                  <a:pt x="3187085" y="0"/>
                </a:lnTo>
                <a:lnTo>
                  <a:pt x="3187085" y="1969972"/>
                </a:lnTo>
                <a:lnTo>
                  <a:pt x="0" y="1969972"/>
                </a:lnTo>
                <a:lnTo>
                  <a:pt x="0" y="0"/>
                </a:lnTo>
                <a:close/>
              </a:path>
            </a:pathLst>
          </a:custGeom>
          <a:blipFill>
            <a:blip r:embed="rId12"/>
            <a:stretch>
              <a:fillRect l="0" t="-1281" r="-1294" b="-23294"/>
            </a:stretch>
          </a:blipFill>
        </p:spPr>
      </p:sp>
      <p:sp>
        <p:nvSpPr>
          <p:cNvPr name="Freeform 16" id="16"/>
          <p:cNvSpPr/>
          <p:nvPr/>
        </p:nvSpPr>
        <p:spPr>
          <a:xfrm flipH="false" flipV="false" rot="0">
            <a:off x="5757695" y="6170047"/>
            <a:ext cx="2888179" cy="1969972"/>
          </a:xfrm>
          <a:custGeom>
            <a:avLst/>
            <a:gdLst/>
            <a:ahLst/>
            <a:cxnLst/>
            <a:rect r="r" b="b" t="t" l="l"/>
            <a:pathLst>
              <a:path h="1969972" w="2888179">
                <a:moveTo>
                  <a:pt x="0" y="0"/>
                </a:moveTo>
                <a:lnTo>
                  <a:pt x="2888179" y="0"/>
                </a:lnTo>
                <a:lnTo>
                  <a:pt x="2888179" y="1969972"/>
                </a:lnTo>
                <a:lnTo>
                  <a:pt x="0" y="1969972"/>
                </a:lnTo>
                <a:lnTo>
                  <a:pt x="0" y="0"/>
                </a:lnTo>
                <a:close/>
              </a:path>
            </a:pathLst>
          </a:custGeom>
          <a:blipFill>
            <a:blip r:embed="rId13"/>
            <a:stretch>
              <a:fillRect l="0" t="0" r="0" b="0"/>
            </a:stretch>
          </a:blipFill>
        </p:spPr>
      </p:sp>
      <p:sp>
        <p:nvSpPr>
          <p:cNvPr name="TextBox 17" id="17"/>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8" id="18"/>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220569" y="866314"/>
            <a:ext cx="13846862"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 PROJECT EVIDENCE</a:t>
            </a:r>
          </a:p>
        </p:txBody>
      </p:sp>
      <p:sp>
        <p:nvSpPr>
          <p:cNvPr name="Freeform 3" id="3"/>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Freeform 4" id="4"/>
          <p:cNvSpPr/>
          <p:nvPr/>
        </p:nvSpPr>
        <p:spPr>
          <a:xfrm flipH="false" flipV="false" rot="0">
            <a:off x="294030" y="2888452"/>
            <a:ext cx="7663508" cy="5730257"/>
          </a:xfrm>
          <a:custGeom>
            <a:avLst/>
            <a:gdLst/>
            <a:ahLst/>
            <a:cxnLst/>
            <a:rect r="r" b="b" t="t" l="l"/>
            <a:pathLst>
              <a:path h="5730257" w="7663508">
                <a:moveTo>
                  <a:pt x="0" y="0"/>
                </a:moveTo>
                <a:lnTo>
                  <a:pt x="7663508" y="0"/>
                </a:lnTo>
                <a:lnTo>
                  <a:pt x="7663508" y="5730258"/>
                </a:lnTo>
                <a:lnTo>
                  <a:pt x="0" y="5730258"/>
                </a:lnTo>
                <a:lnTo>
                  <a:pt x="0" y="0"/>
                </a:lnTo>
                <a:close/>
              </a:path>
            </a:pathLst>
          </a:custGeom>
          <a:blipFill>
            <a:blip r:embed="rId4"/>
            <a:stretch>
              <a:fillRect l="0" t="0" r="-29063" b="0"/>
            </a:stretch>
          </a:blipFill>
        </p:spPr>
      </p:sp>
      <p:sp>
        <p:nvSpPr>
          <p:cNvPr name="Freeform 5" id="5"/>
          <p:cNvSpPr/>
          <p:nvPr/>
        </p:nvSpPr>
        <p:spPr>
          <a:xfrm flipH="false" flipV="false" rot="0">
            <a:off x="11671849" y="2522421"/>
            <a:ext cx="3045353" cy="6735879"/>
          </a:xfrm>
          <a:custGeom>
            <a:avLst/>
            <a:gdLst/>
            <a:ahLst/>
            <a:cxnLst/>
            <a:rect r="r" b="b" t="t" l="l"/>
            <a:pathLst>
              <a:path h="6735879" w="3045353">
                <a:moveTo>
                  <a:pt x="0" y="0"/>
                </a:moveTo>
                <a:lnTo>
                  <a:pt x="3045354" y="0"/>
                </a:lnTo>
                <a:lnTo>
                  <a:pt x="3045354" y="6735879"/>
                </a:lnTo>
                <a:lnTo>
                  <a:pt x="0" y="6735879"/>
                </a:lnTo>
                <a:lnTo>
                  <a:pt x="0" y="0"/>
                </a:lnTo>
                <a:close/>
              </a:path>
            </a:pathLst>
          </a:custGeom>
          <a:blipFill>
            <a:blip r:embed="rId5"/>
            <a:stretch>
              <a:fillRect l="-5301" t="-4640" r="-9034" b="0"/>
            </a:stretch>
          </a:blipFill>
        </p:spPr>
      </p:sp>
      <p:sp>
        <p:nvSpPr>
          <p:cNvPr name="Freeform 6" id="6"/>
          <p:cNvSpPr/>
          <p:nvPr/>
        </p:nvSpPr>
        <p:spPr>
          <a:xfrm flipH="false" flipV="false" rot="0">
            <a:off x="8120787" y="2522421"/>
            <a:ext cx="3381570" cy="6735879"/>
          </a:xfrm>
          <a:custGeom>
            <a:avLst/>
            <a:gdLst/>
            <a:ahLst/>
            <a:cxnLst/>
            <a:rect r="r" b="b" t="t" l="l"/>
            <a:pathLst>
              <a:path h="6735879" w="3381570">
                <a:moveTo>
                  <a:pt x="0" y="0"/>
                </a:moveTo>
                <a:lnTo>
                  <a:pt x="3381570" y="0"/>
                </a:lnTo>
                <a:lnTo>
                  <a:pt x="3381570" y="6735879"/>
                </a:lnTo>
                <a:lnTo>
                  <a:pt x="0" y="6735879"/>
                </a:lnTo>
                <a:lnTo>
                  <a:pt x="0" y="0"/>
                </a:lnTo>
                <a:close/>
              </a:path>
            </a:pathLst>
          </a:custGeom>
          <a:blipFill>
            <a:blip r:embed="rId6"/>
            <a:stretch>
              <a:fillRect l="0" t="-4176" r="0" b="-4595"/>
            </a:stretch>
          </a:blipFill>
        </p:spPr>
      </p:sp>
      <p:sp>
        <p:nvSpPr>
          <p:cNvPr name="Freeform 7" id="7"/>
          <p:cNvSpPr/>
          <p:nvPr/>
        </p:nvSpPr>
        <p:spPr>
          <a:xfrm flipH="false" flipV="false" rot="0">
            <a:off x="14879128" y="2522421"/>
            <a:ext cx="3248905" cy="6735879"/>
          </a:xfrm>
          <a:custGeom>
            <a:avLst/>
            <a:gdLst/>
            <a:ahLst/>
            <a:cxnLst/>
            <a:rect r="r" b="b" t="t" l="l"/>
            <a:pathLst>
              <a:path h="6735879" w="3248905">
                <a:moveTo>
                  <a:pt x="0" y="0"/>
                </a:moveTo>
                <a:lnTo>
                  <a:pt x="3248905" y="0"/>
                </a:lnTo>
                <a:lnTo>
                  <a:pt x="3248905" y="6735879"/>
                </a:lnTo>
                <a:lnTo>
                  <a:pt x="0" y="6735879"/>
                </a:lnTo>
                <a:lnTo>
                  <a:pt x="0" y="0"/>
                </a:lnTo>
                <a:close/>
              </a:path>
            </a:pathLst>
          </a:custGeom>
          <a:blipFill>
            <a:blip r:embed="rId7"/>
            <a:stretch>
              <a:fillRect l="0" t="-2320" r="0" b="-2320"/>
            </a:stretch>
          </a:blipFill>
        </p:spPr>
      </p:sp>
      <p:sp>
        <p:nvSpPr>
          <p:cNvPr name="TextBox 8" id="8"/>
          <p:cNvSpPr txBox="true"/>
          <p:nvPr/>
        </p:nvSpPr>
        <p:spPr>
          <a:xfrm rot="0">
            <a:off x="628534" y="8879177"/>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9" id="9"/>
          <p:cNvSpPr txBox="true"/>
          <p:nvPr/>
        </p:nvSpPr>
        <p:spPr>
          <a:xfrm rot="0">
            <a:off x="628534" y="9494548"/>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217152" y="3512124"/>
            <a:ext cx="4160046" cy="12620541"/>
            <a:chOff x="0" y="0"/>
            <a:chExt cx="1095650" cy="3323928"/>
          </a:xfrm>
        </p:grpSpPr>
        <p:sp>
          <p:nvSpPr>
            <p:cNvPr name="Freeform 3" id="3"/>
            <p:cNvSpPr/>
            <p:nvPr/>
          </p:nvSpPr>
          <p:spPr>
            <a:xfrm flipH="false" flipV="false" rot="0">
              <a:off x="0" y="0"/>
              <a:ext cx="1095650" cy="3323929"/>
            </a:xfrm>
            <a:custGeom>
              <a:avLst/>
              <a:gdLst/>
              <a:ahLst/>
              <a:cxnLst/>
              <a:rect r="r" b="b" t="t" l="l"/>
              <a:pathLst>
                <a:path h="3323929" w="1095650">
                  <a:moveTo>
                    <a:pt x="0" y="0"/>
                  </a:moveTo>
                  <a:lnTo>
                    <a:pt x="1095650" y="0"/>
                  </a:lnTo>
                  <a:lnTo>
                    <a:pt x="1095650" y="3323929"/>
                  </a:lnTo>
                  <a:lnTo>
                    <a:pt x="0" y="3323929"/>
                  </a:lnTo>
                  <a:close/>
                </a:path>
              </a:pathLst>
            </a:custGeom>
            <a:solidFill>
              <a:srgbClr val="497183"/>
            </a:solidFill>
          </p:spPr>
        </p:sp>
        <p:sp>
          <p:nvSpPr>
            <p:cNvPr name="TextBox 4" id="4"/>
            <p:cNvSpPr txBox="true"/>
            <p:nvPr/>
          </p:nvSpPr>
          <p:spPr>
            <a:xfrm>
              <a:off x="0" y="-47625"/>
              <a:ext cx="1095650"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070548" y="3956660"/>
            <a:ext cx="15424018" cy="8073552"/>
            <a:chOff x="0" y="0"/>
            <a:chExt cx="4062293" cy="2126368"/>
          </a:xfrm>
        </p:grpSpPr>
        <p:sp>
          <p:nvSpPr>
            <p:cNvPr name="Freeform 6" id="6"/>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F3F6FA"/>
            </a:solidFill>
          </p:spPr>
        </p:sp>
        <p:sp>
          <p:nvSpPr>
            <p:cNvPr name="TextBox 7" id="7"/>
            <p:cNvSpPr txBox="true"/>
            <p:nvPr/>
          </p:nvSpPr>
          <p:spPr>
            <a:xfrm>
              <a:off x="0" y="-47625"/>
              <a:ext cx="4062293" cy="217399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3004931">
            <a:off x="8039505" y="7452484"/>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9" id="9"/>
          <p:cNvSpPr/>
          <p:nvPr/>
        </p:nvSpPr>
        <p:spPr>
          <a:xfrm flipH="false" flipV="false" rot="0">
            <a:off x="13696601" y="5919719"/>
            <a:ext cx="3496717" cy="3496717"/>
          </a:xfrm>
          <a:custGeom>
            <a:avLst/>
            <a:gdLst/>
            <a:ahLst/>
            <a:cxnLst/>
            <a:rect r="r" b="b" t="t" l="l"/>
            <a:pathLst>
              <a:path h="3496717" w="3496717">
                <a:moveTo>
                  <a:pt x="0" y="0"/>
                </a:moveTo>
                <a:lnTo>
                  <a:pt x="3496716" y="0"/>
                </a:lnTo>
                <a:lnTo>
                  <a:pt x="3496716" y="3496717"/>
                </a:lnTo>
                <a:lnTo>
                  <a:pt x="0" y="3496717"/>
                </a:lnTo>
                <a:lnTo>
                  <a:pt x="0" y="0"/>
                </a:lnTo>
                <a:close/>
              </a:path>
            </a:pathLst>
          </a:custGeom>
          <a:blipFill>
            <a:blip r:embed="rId4">
              <a:alphaModFix amt="80000"/>
            </a:blip>
            <a:stretch>
              <a:fillRect l="0" t="0" r="0" b="0"/>
            </a:stretch>
          </a:blipFill>
          <a:ln cap="sq">
            <a:noFill/>
            <a:prstDash val="solid"/>
            <a:miter/>
          </a:ln>
        </p:spPr>
      </p:sp>
      <p:sp>
        <p:nvSpPr>
          <p:cNvPr name="TextBox 10" id="10"/>
          <p:cNvSpPr txBox="true"/>
          <p:nvPr/>
        </p:nvSpPr>
        <p:spPr>
          <a:xfrm rot="0">
            <a:off x="1028700" y="917699"/>
            <a:ext cx="14416259" cy="1861316"/>
          </a:xfrm>
          <a:prstGeom prst="rect">
            <a:avLst/>
          </a:prstGeom>
        </p:spPr>
        <p:txBody>
          <a:bodyPr anchor="t" rtlCol="false" tIns="0" lIns="0" bIns="0" rIns="0">
            <a:spAutoFit/>
          </a:bodyPr>
          <a:lstStyle/>
          <a:p>
            <a:pPr>
              <a:lnSpc>
                <a:spcPts val="7154"/>
              </a:lnSpc>
            </a:pPr>
            <a:r>
              <a:rPr lang="en-US" sz="7300">
                <a:solidFill>
                  <a:srgbClr val="F3F6FA"/>
                </a:solidFill>
                <a:latin typeface="League Spartan Bold"/>
              </a:rPr>
              <a:t>IT20232290</a:t>
            </a:r>
          </a:p>
          <a:p>
            <a:pPr>
              <a:lnSpc>
                <a:spcPts val="7154"/>
              </a:lnSpc>
            </a:pPr>
            <a:r>
              <a:rPr lang="en-US" sz="7300">
                <a:solidFill>
                  <a:srgbClr val="F3F6FA"/>
                </a:solidFill>
                <a:latin typeface="League Spartan Bold"/>
              </a:rPr>
              <a:t>Bandaranayake V.R.W</a:t>
            </a:r>
          </a:p>
        </p:txBody>
      </p:sp>
      <p:sp>
        <p:nvSpPr>
          <p:cNvPr name="TextBox 11" id="11"/>
          <p:cNvSpPr txBox="true"/>
          <p:nvPr/>
        </p:nvSpPr>
        <p:spPr>
          <a:xfrm rot="0">
            <a:off x="1172911" y="2569465"/>
            <a:ext cx="11459929" cy="780934"/>
          </a:xfrm>
          <a:prstGeom prst="rect">
            <a:avLst/>
          </a:prstGeom>
        </p:spPr>
        <p:txBody>
          <a:bodyPr anchor="t" rtlCol="false" tIns="0" lIns="0" bIns="0" rIns="0">
            <a:spAutoFit/>
          </a:bodyPr>
          <a:lstStyle/>
          <a:p>
            <a:pPr algn="just">
              <a:lnSpc>
                <a:spcPts val="6677"/>
              </a:lnSpc>
            </a:pPr>
            <a:r>
              <a:rPr lang="en-US" sz="3751">
                <a:solidFill>
                  <a:srgbClr val="F3F6FA"/>
                </a:solidFill>
                <a:latin typeface="Kollektif"/>
              </a:rPr>
              <a:t>Specialize in Information Technology​</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75359" y="993404"/>
            <a:ext cx="17795794" cy="1655391"/>
          </a:xfrm>
          <a:prstGeom prst="rect">
            <a:avLst/>
          </a:prstGeom>
        </p:spPr>
        <p:txBody>
          <a:bodyPr anchor="t" rtlCol="false" tIns="0" lIns="0" bIns="0" rIns="0">
            <a:spAutoFit/>
          </a:bodyPr>
          <a:lstStyle/>
          <a:p>
            <a:pPr algn="ctr">
              <a:lnSpc>
                <a:spcPts val="6394"/>
              </a:lnSpc>
            </a:pPr>
            <a:r>
              <a:rPr lang="en-US" sz="6525">
                <a:solidFill>
                  <a:srgbClr val="F3F6FA"/>
                </a:solidFill>
                <a:latin typeface="League Spartan Bold"/>
              </a:rPr>
              <a:t>PREDICTING HAIR DISEASES USING SYMPTOMS</a:t>
            </a:r>
          </a:p>
        </p:txBody>
      </p:sp>
      <p:grpSp>
        <p:nvGrpSpPr>
          <p:cNvPr name="Group 3" id="3"/>
          <p:cNvGrpSpPr/>
          <p:nvPr/>
        </p:nvGrpSpPr>
        <p:grpSpPr>
          <a:xfrm rot="-3910511">
            <a:off x="1682488" y="4583641"/>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rot="9148715">
            <a:off x="5472606" y="8961146"/>
            <a:ext cx="14028815" cy="0"/>
          </a:xfrm>
          <a:prstGeom prst="line">
            <a:avLst/>
          </a:prstGeom>
          <a:ln cap="flat" w="38100">
            <a:solidFill>
              <a:srgbClr val="F3F6FA"/>
            </a:solidFill>
            <a:prstDash val="solid"/>
            <a:headEnd type="none" len="sm" w="sm"/>
            <a:tailEnd type="none" len="sm" w="sm"/>
          </a:ln>
        </p:spPr>
      </p:sp>
      <p:sp>
        <p:nvSpPr>
          <p:cNvPr name="TextBox 11" id="11"/>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2" id="12"/>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
        <p:nvSpPr>
          <p:cNvPr name="Freeform 13" id="13"/>
          <p:cNvSpPr/>
          <p:nvPr/>
        </p:nvSpPr>
        <p:spPr>
          <a:xfrm flipH="false" flipV="false" rot="0">
            <a:off x="7117461" y="3732314"/>
            <a:ext cx="4053078" cy="4114800"/>
          </a:xfrm>
          <a:custGeom>
            <a:avLst/>
            <a:gdLst/>
            <a:ahLst/>
            <a:cxnLst/>
            <a:rect r="r" b="b" t="t" l="l"/>
            <a:pathLst>
              <a:path h="4114800" w="4053078">
                <a:moveTo>
                  <a:pt x="0" y="0"/>
                </a:moveTo>
                <a:lnTo>
                  <a:pt x="4053078" y="0"/>
                </a:lnTo>
                <a:lnTo>
                  <a:pt x="405307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193117" y="4244219"/>
            <a:ext cx="4160046" cy="12620541"/>
            <a:chOff x="0" y="0"/>
            <a:chExt cx="1095650" cy="3323928"/>
          </a:xfrm>
        </p:grpSpPr>
        <p:sp>
          <p:nvSpPr>
            <p:cNvPr name="Freeform 3" id="3"/>
            <p:cNvSpPr/>
            <p:nvPr/>
          </p:nvSpPr>
          <p:spPr>
            <a:xfrm flipH="false" flipV="false" rot="0">
              <a:off x="0" y="0"/>
              <a:ext cx="1095650" cy="3323929"/>
            </a:xfrm>
            <a:custGeom>
              <a:avLst/>
              <a:gdLst/>
              <a:ahLst/>
              <a:cxnLst/>
              <a:rect r="r" b="b" t="t" l="l"/>
              <a:pathLst>
                <a:path h="3323929" w="1095650">
                  <a:moveTo>
                    <a:pt x="0" y="0"/>
                  </a:moveTo>
                  <a:lnTo>
                    <a:pt x="1095650" y="0"/>
                  </a:lnTo>
                  <a:lnTo>
                    <a:pt x="1095650" y="3323929"/>
                  </a:lnTo>
                  <a:lnTo>
                    <a:pt x="0" y="3323929"/>
                  </a:lnTo>
                  <a:close/>
                </a:path>
              </a:pathLst>
            </a:custGeom>
            <a:solidFill>
              <a:srgbClr val="497183"/>
            </a:solidFill>
          </p:spPr>
        </p:sp>
        <p:sp>
          <p:nvSpPr>
            <p:cNvPr name="TextBox 4" id="4"/>
            <p:cNvSpPr txBox="true"/>
            <p:nvPr/>
          </p:nvSpPr>
          <p:spPr>
            <a:xfrm>
              <a:off x="0" y="-47625"/>
              <a:ext cx="1095650"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070548" y="3956660"/>
            <a:ext cx="15424018" cy="8073552"/>
            <a:chOff x="0" y="0"/>
            <a:chExt cx="4062293" cy="2126368"/>
          </a:xfrm>
        </p:grpSpPr>
        <p:sp>
          <p:nvSpPr>
            <p:cNvPr name="Freeform 6" id="6"/>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F3F6FA"/>
            </a:solidFill>
          </p:spPr>
        </p:sp>
        <p:sp>
          <p:nvSpPr>
            <p:cNvPr name="TextBox 7" id="7"/>
            <p:cNvSpPr txBox="true"/>
            <p:nvPr/>
          </p:nvSpPr>
          <p:spPr>
            <a:xfrm>
              <a:off x="0" y="-47625"/>
              <a:ext cx="4062293" cy="217399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859744" y="2217163"/>
            <a:ext cx="12589578" cy="6453133"/>
          </a:xfrm>
          <a:prstGeom prst="rect">
            <a:avLst/>
          </a:prstGeom>
        </p:spPr>
        <p:txBody>
          <a:bodyPr anchor="t" rtlCol="false" tIns="0" lIns="0" bIns="0" rIns="0">
            <a:spAutoFit/>
          </a:bodyPr>
          <a:lstStyle/>
          <a:p>
            <a:pPr algn="just" marL="572481" indent="-286240" lvl="1">
              <a:lnSpc>
                <a:spcPts val="4719"/>
              </a:lnSpc>
              <a:buFont typeface="Arial"/>
              <a:buChar char="•"/>
            </a:pPr>
            <a:r>
              <a:rPr lang="en-US" sz="2651">
                <a:solidFill>
                  <a:srgbClr val="F3F6FA"/>
                </a:solidFill>
                <a:latin typeface="Kollektif"/>
              </a:rPr>
              <a:t>We propose this application detects hair disease.​</a:t>
            </a:r>
          </a:p>
          <a:p>
            <a:pPr algn="just" marL="572481" indent="-286240" lvl="1">
              <a:lnSpc>
                <a:spcPts val="4719"/>
              </a:lnSpc>
              <a:buFont typeface="Arial"/>
              <a:buChar char="•"/>
            </a:pPr>
            <a:r>
              <a:rPr lang="en-US" sz="2651">
                <a:solidFill>
                  <a:srgbClr val="F3F6FA"/>
                </a:solidFill>
                <a:latin typeface="Kollektif"/>
              </a:rPr>
              <a:t>Recommend the treatment.​</a:t>
            </a:r>
          </a:p>
          <a:p>
            <a:pPr algn="just" marL="572481" indent="-286240" lvl="1">
              <a:lnSpc>
                <a:spcPts val="4719"/>
              </a:lnSpc>
              <a:buFont typeface="Arial"/>
              <a:buChar char="•"/>
            </a:pPr>
            <a:r>
              <a:rPr lang="en-US" sz="2651">
                <a:solidFill>
                  <a:srgbClr val="F3F6FA"/>
                </a:solidFill>
                <a:latin typeface="Kollektif"/>
              </a:rPr>
              <a:t>Predict the symptoms and side effects.​</a:t>
            </a:r>
          </a:p>
          <a:p>
            <a:pPr algn="just" marL="572481" indent="-286240" lvl="1">
              <a:lnSpc>
                <a:spcPts val="4719"/>
              </a:lnSpc>
              <a:buFont typeface="Arial"/>
              <a:buChar char="•"/>
            </a:pPr>
            <a:r>
              <a:rPr lang="en-US" sz="2651">
                <a:solidFill>
                  <a:srgbClr val="F3F6FA"/>
                </a:solidFill>
                <a:latin typeface="Kollektif"/>
              </a:rPr>
              <a:t>Scanning prescription, scheduling doctors’ meetings and showing reminders. ​</a:t>
            </a:r>
          </a:p>
          <a:p>
            <a:pPr algn="just" marL="572481" indent="-286240" lvl="1">
              <a:lnSpc>
                <a:spcPts val="4719"/>
              </a:lnSpc>
              <a:buFont typeface="Arial"/>
              <a:buChar char="•"/>
            </a:pPr>
            <a:r>
              <a:rPr lang="en-US" sz="2651">
                <a:solidFill>
                  <a:srgbClr val="F3F6FA"/>
                </a:solidFill>
                <a:latin typeface="Kollektif"/>
              </a:rPr>
              <a:t>Use 5 Hair Diseases for that project.​</a:t>
            </a:r>
          </a:p>
          <a:p>
            <a:pPr algn="just" marL="1144962" indent="-381654" lvl="2">
              <a:lnSpc>
                <a:spcPts val="4719"/>
              </a:lnSpc>
              <a:buFont typeface="Arial"/>
              <a:buChar char="⚬"/>
            </a:pPr>
            <a:r>
              <a:rPr lang="en-US" sz="2651">
                <a:solidFill>
                  <a:srgbClr val="F3F6FA"/>
                </a:solidFill>
                <a:latin typeface="Kollektif"/>
              </a:rPr>
              <a:t>   Head Lice​</a:t>
            </a:r>
          </a:p>
          <a:p>
            <a:pPr algn="just" marL="1144962" indent="-381654" lvl="2">
              <a:lnSpc>
                <a:spcPts val="4719"/>
              </a:lnSpc>
              <a:buFont typeface="Arial"/>
              <a:buChar char="⚬"/>
            </a:pPr>
            <a:r>
              <a:rPr lang="en-US" sz="2651">
                <a:solidFill>
                  <a:srgbClr val="F3F6FA"/>
                </a:solidFill>
                <a:latin typeface="Kollektif"/>
              </a:rPr>
              <a:t>   Alopecia Areata​</a:t>
            </a:r>
          </a:p>
          <a:p>
            <a:pPr algn="just" marL="1144962" indent="-381654" lvl="2">
              <a:lnSpc>
                <a:spcPts val="4719"/>
              </a:lnSpc>
              <a:buFont typeface="Arial"/>
              <a:buChar char="⚬"/>
            </a:pPr>
            <a:r>
              <a:rPr lang="en-US" sz="2651">
                <a:solidFill>
                  <a:srgbClr val="F3F6FA"/>
                </a:solidFill>
                <a:latin typeface="Kollektif"/>
              </a:rPr>
              <a:t>   Telogen Effluvium​</a:t>
            </a:r>
          </a:p>
          <a:p>
            <a:pPr algn="just" marL="1144962" indent="-381654" lvl="2">
              <a:lnSpc>
                <a:spcPts val="4719"/>
              </a:lnSpc>
              <a:buFont typeface="Arial"/>
              <a:buChar char="⚬"/>
            </a:pPr>
            <a:r>
              <a:rPr lang="en-US" sz="2651">
                <a:solidFill>
                  <a:srgbClr val="F3F6FA"/>
                </a:solidFill>
                <a:latin typeface="Kollektif"/>
              </a:rPr>
              <a:t>   Tinea Capitis​</a:t>
            </a:r>
          </a:p>
          <a:p>
            <a:pPr algn="just" marL="1144962" indent="-381654" lvl="2">
              <a:lnSpc>
                <a:spcPts val="4719"/>
              </a:lnSpc>
              <a:buFont typeface="Arial"/>
              <a:buChar char="⚬"/>
            </a:pPr>
            <a:r>
              <a:rPr lang="en-US" sz="2651">
                <a:solidFill>
                  <a:srgbClr val="F3F6FA"/>
                </a:solidFill>
                <a:latin typeface="Kollektif"/>
              </a:rPr>
              <a:t>    Folliculitis  </a:t>
            </a:r>
          </a:p>
          <a:p>
            <a:pPr algn="just">
              <a:lnSpc>
                <a:spcPts val="4719"/>
              </a:lnSpc>
            </a:pPr>
          </a:p>
        </p:txBody>
      </p:sp>
      <p:sp>
        <p:nvSpPr>
          <p:cNvPr name="Freeform 9" id="9"/>
          <p:cNvSpPr/>
          <p:nvPr/>
        </p:nvSpPr>
        <p:spPr>
          <a:xfrm flipH="true" flipV="true" rot="-3004931">
            <a:off x="8039505" y="7452484"/>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10" id="10"/>
          <p:cNvSpPr/>
          <p:nvPr/>
        </p:nvSpPr>
        <p:spPr>
          <a:xfrm flipH="false" flipV="false" rot="0">
            <a:off x="12439848" y="6179453"/>
            <a:ext cx="5063133" cy="3322681"/>
          </a:xfrm>
          <a:custGeom>
            <a:avLst/>
            <a:gdLst/>
            <a:ahLst/>
            <a:cxnLst/>
            <a:rect r="r" b="b" t="t" l="l"/>
            <a:pathLst>
              <a:path h="3322681" w="5063133">
                <a:moveTo>
                  <a:pt x="0" y="0"/>
                </a:moveTo>
                <a:lnTo>
                  <a:pt x="5063133" y="0"/>
                </a:lnTo>
                <a:lnTo>
                  <a:pt x="5063133" y="3322681"/>
                </a:lnTo>
                <a:lnTo>
                  <a:pt x="0" y="3322681"/>
                </a:lnTo>
                <a:lnTo>
                  <a:pt x="0" y="0"/>
                </a:lnTo>
                <a:close/>
              </a:path>
            </a:pathLst>
          </a:custGeom>
          <a:blipFill>
            <a:blip r:embed="rId4">
              <a:alphaModFix amt="76000"/>
            </a:blip>
            <a:stretch>
              <a:fillRect l="0" t="0" r="0" b="0"/>
            </a:stretch>
          </a:blipFill>
          <a:ln cap="sq">
            <a:noFill/>
            <a:prstDash val="solid"/>
            <a:miter/>
          </a:ln>
        </p:spPr>
      </p:sp>
      <p:sp>
        <p:nvSpPr>
          <p:cNvPr name="TextBox 11" id="11"/>
          <p:cNvSpPr txBox="true"/>
          <p:nvPr/>
        </p:nvSpPr>
        <p:spPr>
          <a:xfrm rot="0">
            <a:off x="1028700" y="936749"/>
            <a:ext cx="9200645" cy="1089151"/>
          </a:xfrm>
          <a:prstGeom prst="rect">
            <a:avLst/>
          </a:prstGeom>
        </p:spPr>
        <p:txBody>
          <a:bodyPr anchor="t" rtlCol="false" tIns="0" lIns="0" bIns="0" rIns="0">
            <a:spAutoFit/>
          </a:bodyPr>
          <a:lstStyle/>
          <a:p>
            <a:pPr>
              <a:lnSpc>
                <a:spcPts val="8133"/>
              </a:lnSpc>
            </a:pPr>
            <a:r>
              <a:rPr lang="en-US" sz="8299">
                <a:solidFill>
                  <a:srgbClr val="F3F6FA"/>
                </a:solidFill>
                <a:latin typeface="League Spartan Bold"/>
              </a:rPr>
              <a:t>INTRODUCTION​</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217152" y="3512124"/>
            <a:ext cx="4160046" cy="12620541"/>
            <a:chOff x="0" y="0"/>
            <a:chExt cx="1095650" cy="3323928"/>
          </a:xfrm>
        </p:grpSpPr>
        <p:sp>
          <p:nvSpPr>
            <p:cNvPr name="Freeform 3" id="3"/>
            <p:cNvSpPr/>
            <p:nvPr/>
          </p:nvSpPr>
          <p:spPr>
            <a:xfrm flipH="false" flipV="false" rot="0">
              <a:off x="0" y="0"/>
              <a:ext cx="1095650" cy="3323929"/>
            </a:xfrm>
            <a:custGeom>
              <a:avLst/>
              <a:gdLst/>
              <a:ahLst/>
              <a:cxnLst/>
              <a:rect r="r" b="b" t="t" l="l"/>
              <a:pathLst>
                <a:path h="3323929" w="1095650">
                  <a:moveTo>
                    <a:pt x="0" y="0"/>
                  </a:moveTo>
                  <a:lnTo>
                    <a:pt x="1095650" y="0"/>
                  </a:lnTo>
                  <a:lnTo>
                    <a:pt x="1095650" y="3323929"/>
                  </a:lnTo>
                  <a:lnTo>
                    <a:pt x="0" y="3323929"/>
                  </a:lnTo>
                  <a:close/>
                </a:path>
              </a:pathLst>
            </a:custGeom>
            <a:solidFill>
              <a:srgbClr val="497183"/>
            </a:solidFill>
          </p:spPr>
        </p:sp>
        <p:sp>
          <p:nvSpPr>
            <p:cNvPr name="TextBox 4" id="4"/>
            <p:cNvSpPr txBox="true"/>
            <p:nvPr/>
          </p:nvSpPr>
          <p:spPr>
            <a:xfrm>
              <a:off x="0" y="-47625"/>
              <a:ext cx="1095650"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070548" y="3956660"/>
            <a:ext cx="15424018" cy="8073552"/>
            <a:chOff x="0" y="0"/>
            <a:chExt cx="4062293" cy="2126368"/>
          </a:xfrm>
        </p:grpSpPr>
        <p:sp>
          <p:nvSpPr>
            <p:cNvPr name="Freeform 6" id="6"/>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F3F6FA"/>
            </a:solidFill>
          </p:spPr>
        </p:sp>
        <p:sp>
          <p:nvSpPr>
            <p:cNvPr name="TextBox 7" id="7"/>
            <p:cNvSpPr txBox="true"/>
            <p:nvPr/>
          </p:nvSpPr>
          <p:spPr>
            <a:xfrm>
              <a:off x="0" y="-47625"/>
              <a:ext cx="4062293" cy="217399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74114" y="2932991"/>
            <a:ext cx="10604835" cy="2130601"/>
          </a:xfrm>
          <a:prstGeom prst="rect">
            <a:avLst/>
          </a:prstGeom>
        </p:spPr>
        <p:txBody>
          <a:bodyPr anchor="t" rtlCol="false" tIns="0" lIns="0" bIns="0" rIns="0">
            <a:spAutoFit/>
          </a:bodyPr>
          <a:lstStyle/>
          <a:p>
            <a:pPr algn="just" marL="692944" indent="-346472" lvl="1">
              <a:lnSpc>
                <a:spcPts val="5713"/>
              </a:lnSpc>
              <a:buFont typeface="Arial"/>
              <a:buChar char="•"/>
            </a:pPr>
            <a:r>
              <a:rPr lang="en-US" sz="3209">
                <a:solidFill>
                  <a:srgbClr val="F3F6FA"/>
                </a:solidFill>
                <a:latin typeface="Kollektif"/>
              </a:rPr>
              <a:t>Hair diseases symptom prediction Using chatbot.</a:t>
            </a:r>
          </a:p>
          <a:p>
            <a:pPr algn="just">
              <a:lnSpc>
                <a:spcPts val="5713"/>
              </a:lnSpc>
            </a:pPr>
          </a:p>
          <a:p>
            <a:pPr algn="just" marL="692944" indent="-346472" lvl="1">
              <a:lnSpc>
                <a:spcPts val="5713"/>
              </a:lnSpc>
              <a:buFont typeface="Arial"/>
              <a:buChar char="•"/>
            </a:pPr>
            <a:r>
              <a:rPr lang="en-US" sz="3209">
                <a:solidFill>
                  <a:srgbClr val="F3F6FA"/>
                </a:solidFill>
                <a:latin typeface="Kollektif"/>
              </a:rPr>
              <a:t>Shows the side effects.</a:t>
            </a:r>
          </a:p>
        </p:txBody>
      </p:sp>
      <p:sp>
        <p:nvSpPr>
          <p:cNvPr name="Freeform 9" id="9"/>
          <p:cNvSpPr/>
          <p:nvPr/>
        </p:nvSpPr>
        <p:spPr>
          <a:xfrm flipH="true" flipV="true" rot="-3004931">
            <a:off x="8039505" y="7452484"/>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10" id="10"/>
          <p:cNvSpPr/>
          <p:nvPr/>
        </p:nvSpPr>
        <p:spPr>
          <a:xfrm flipH="false" flipV="false" rot="0">
            <a:off x="12544327" y="6360763"/>
            <a:ext cx="4884332" cy="3107656"/>
          </a:xfrm>
          <a:custGeom>
            <a:avLst/>
            <a:gdLst/>
            <a:ahLst/>
            <a:cxnLst/>
            <a:rect r="r" b="b" t="t" l="l"/>
            <a:pathLst>
              <a:path h="3107656" w="4884332">
                <a:moveTo>
                  <a:pt x="0" y="0"/>
                </a:moveTo>
                <a:lnTo>
                  <a:pt x="4884332" y="0"/>
                </a:lnTo>
                <a:lnTo>
                  <a:pt x="4884332" y="3107656"/>
                </a:lnTo>
                <a:lnTo>
                  <a:pt x="0" y="3107656"/>
                </a:lnTo>
                <a:lnTo>
                  <a:pt x="0" y="0"/>
                </a:lnTo>
                <a:close/>
              </a:path>
            </a:pathLst>
          </a:custGeom>
          <a:blipFill>
            <a:blip r:embed="rId4">
              <a:alphaModFix amt="65999"/>
            </a:blip>
            <a:stretch>
              <a:fillRect l="0" t="0" r="0" b="0"/>
            </a:stretch>
          </a:blipFill>
        </p:spPr>
      </p:sp>
      <p:sp>
        <p:nvSpPr>
          <p:cNvPr name="TextBox 11" id="11"/>
          <p:cNvSpPr txBox="true"/>
          <p:nvPr/>
        </p:nvSpPr>
        <p:spPr>
          <a:xfrm rot="0">
            <a:off x="1028700" y="936749"/>
            <a:ext cx="9200645" cy="1089151"/>
          </a:xfrm>
          <a:prstGeom prst="rect">
            <a:avLst/>
          </a:prstGeom>
        </p:spPr>
        <p:txBody>
          <a:bodyPr anchor="t" rtlCol="false" tIns="0" lIns="0" bIns="0" rIns="0">
            <a:spAutoFit/>
          </a:bodyPr>
          <a:lstStyle/>
          <a:p>
            <a:pPr>
              <a:lnSpc>
                <a:spcPts val="8133"/>
              </a:lnSpc>
            </a:pPr>
            <a:r>
              <a:rPr lang="en-US" sz="8299">
                <a:solidFill>
                  <a:srgbClr val="F3F6FA"/>
                </a:solidFill>
                <a:latin typeface="League Spartan Bold"/>
              </a:rPr>
              <a:t>BACKGROUND​</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728792" y="4064920"/>
            <a:ext cx="3051143" cy="12620541"/>
            <a:chOff x="0" y="0"/>
            <a:chExt cx="803593" cy="3323928"/>
          </a:xfrm>
        </p:grpSpPr>
        <p:sp>
          <p:nvSpPr>
            <p:cNvPr name="Freeform 3" id="3"/>
            <p:cNvSpPr/>
            <p:nvPr/>
          </p:nvSpPr>
          <p:spPr>
            <a:xfrm flipH="false" flipV="false" rot="0">
              <a:off x="0" y="0"/>
              <a:ext cx="803593" cy="3323929"/>
            </a:xfrm>
            <a:custGeom>
              <a:avLst/>
              <a:gdLst/>
              <a:ahLst/>
              <a:cxnLst/>
              <a:rect r="r" b="b" t="t" l="l"/>
              <a:pathLst>
                <a:path h="3323929" w="803593">
                  <a:moveTo>
                    <a:pt x="0" y="0"/>
                  </a:moveTo>
                  <a:lnTo>
                    <a:pt x="803593" y="0"/>
                  </a:lnTo>
                  <a:lnTo>
                    <a:pt x="803593" y="3323929"/>
                  </a:lnTo>
                  <a:lnTo>
                    <a:pt x="0" y="3323929"/>
                  </a:lnTo>
                  <a:close/>
                </a:path>
              </a:pathLst>
            </a:custGeom>
            <a:solidFill>
              <a:srgbClr val="497183"/>
            </a:solidFill>
          </p:spPr>
        </p:sp>
        <p:sp>
          <p:nvSpPr>
            <p:cNvPr name="TextBox 4" id="4"/>
            <p:cNvSpPr txBox="true"/>
            <p:nvPr/>
          </p:nvSpPr>
          <p:spPr>
            <a:xfrm>
              <a:off x="0" y="-47625"/>
              <a:ext cx="803593" cy="33715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3004931">
            <a:off x="8050787" y="8901265"/>
            <a:ext cx="3602537" cy="5678748"/>
          </a:xfrm>
          <a:custGeom>
            <a:avLst/>
            <a:gdLst/>
            <a:ahLst/>
            <a:cxnLst/>
            <a:rect r="r" b="b" t="t" l="l"/>
            <a:pathLst>
              <a:path h="5678748" w="3602537">
                <a:moveTo>
                  <a:pt x="3602537" y="5678748"/>
                </a:moveTo>
                <a:lnTo>
                  <a:pt x="0" y="5678748"/>
                </a:lnTo>
                <a:lnTo>
                  <a:pt x="0" y="0"/>
                </a:lnTo>
                <a:lnTo>
                  <a:pt x="3602537" y="0"/>
                </a:lnTo>
                <a:lnTo>
                  <a:pt x="3602537" y="5678748"/>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6" id="6"/>
          <p:cNvSpPr/>
          <p:nvPr/>
        </p:nvSpPr>
        <p:spPr>
          <a:xfrm flipH="false" flipV="false" rot="0">
            <a:off x="3972135" y="1799245"/>
            <a:ext cx="13287165" cy="6597646"/>
          </a:xfrm>
          <a:custGeom>
            <a:avLst/>
            <a:gdLst/>
            <a:ahLst/>
            <a:cxnLst/>
            <a:rect r="r" b="b" t="t" l="l"/>
            <a:pathLst>
              <a:path h="6597646" w="13287165">
                <a:moveTo>
                  <a:pt x="0" y="0"/>
                </a:moveTo>
                <a:lnTo>
                  <a:pt x="13287165" y="0"/>
                </a:lnTo>
                <a:lnTo>
                  <a:pt x="13287165" y="6597646"/>
                </a:lnTo>
                <a:lnTo>
                  <a:pt x="0" y="6597646"/>
                </a:lnTo>
                <a:lnTo>
                  <a:pt x="0" y="0"/>
                </a:lnTo>
                <a:close/>
              </a:path>
            </a:pathLst>
          </a:custGeom>
          <a:blipFill>
            <a:blip r:embed="rId4"/>
            <a:stretch>
              <a:fillRect l="-193" t="-6790" r="0" b="-164"/>
            </a:stretch>
          </a:blipFill>
        </p:spPr>
      </p:sp>
      <p:sp>
        <p:nvSpPr>
          <p:cNvPr name="TextBox 7" id="7"/>
          <p:cNvSpPr txBox="true"/>
          <p:nvPr/>
        </p:nvSpPr>
        <p:spPr>
          <a:xfrm rot="0">
            <a:off x="505868" y="569850"/>
            <a:ext cx="10421576" cy="1089151"/>
          </a:xfrm>
          <a:prstGeom prst="rect">
            <a:avLst/>
          </a:prstGeom>
        </p:spPr>
        <p:txBody>
          <a:bodyPr anchor="t" rtlCol="false" tIns="0" lIns="0" bIns="0" rIns="0">
            <a:spAutoFit/>
          </a:bodyPr>
          <a:lstStyle/>
          <a:p>
            <a:pPr>
              <a:lnSpc>
                <a:spcPts val="8133"/>
              </a:lnSpc>
            </a:pPr>
            <a:r>
              <a:rPr lang="en-US" sz="8299">
                <a:solidFill>
                  <a:srgbClr val="F3F6FA"/>
                </a:solidFill>
                <a:latin typeface="League Spartan Bold"/>
              </a:rPr>
              <a:t>SYSTEM DIAGRAM</a:t>
            </a:r>
          </a:p>
        </p:txBody>
      </p:sp>
      <p:sp>
        <p:nvSpPr>
          <p:cNvPr name="TextBox 8" id="8"/>
          <p:cNvSpPr txBox="true"/>
          <p:nvPr/>
        </p:nvSpPr>
        <p:spPr>
          <a:xfrm rot="0">
            <a:off x="1028700" y="8919406"/>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9" id="9"/>
          <p:cNvSpPr txBox="true"/>
          <p:nvPr/>
        </p:nvSpPr>
        <p:spPr>
          <a:xfrm rot="0">
            <a:off x="1028700" y="9534777"/>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760607" y="1055539"/>
            <a:ext cx="13846862" cy="21178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RESEARCH GAP</a:t>
            </a:r>
          </a:p>
          <a:p>
            <a:pPr algn="ctr">
              <a:lnSpc>
                <a:spcPts val="8133"/>
              </a:lnSpc>
            </a:pPr>
            <a:r>
              <a:rPr lang="en-US" sz="8299">
                <a:solidFill>
                  <a:srgbClr val="F3F6FA"/>
                </a:solidFill>
                <a:latin typeface="League Spartan Bold"/>
              </a:rPr>
              <a:t>​</a:t>
            </a:r>
          </a:p>
        </p:txBody>
      </p:sp>
      <p:grpSp>
        <p:nvGrpSpPr>
          <p:cNvPr name="Group 3" id="3"/>
          <p:cNvGrpSpPr/>
          <p:nvPr/>
        </p:nvGrpSpPr>
        <p:grpSpPr>
          <a:xfrm rot="-3910511">
            <a:off x="1682488" y="4583641"/>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rot="9148715">
            <a:off x="5472606" y="8961146"/>
            <a:ext cx="14028815" cy="0"/>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3422155" y="2744904"/>
            <a:ext cx="3580116" cy="3695604"/>
          </a:xfrm>
          <a:custGeom>
            <a:avLst/>
            <a:gdLst/>
            <a:ahLst/>
            <a:cxnLst/>
            <a:rect r="r" b="b" t="t" l="l"/>
            <a:pathLst>
              <a:path h="3695604" w="3580116">
                <a:moveTo>
                  <a:pt x="0" y="0"/>
                </a:moveTo>
                <a:lnTo>
                  <a:pt x="3580116" y="0"/>
                </a:lnTo>
                <a:lnTo>
                  <a:pt x="3580116" y="3695604"/>
                </a:lnTo>
                <a:lnTo>
                  <a:pt x="0" y="3695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8040976" y="4076804"/>
            <a:ext cx="9623570" cy="1285376"/>
          </a:xfrm>
          <a:prstGeom prst="rect">
            <a:avLst/>
          </a:prstGeom>
        </p:spPr>
        <p:txBody>
          <a:bodyPr anchor="t" rtlCol="false" tIns="0" lIns="0" bIns="0" rIns="0">
            <a:spAutoFit/>
          </a:bodyPr>
          <a:lstStyle/>
          <a:p>
            <a:pPr algn="just" marL="766786" indent="-383393" lvl="1">
              <a:lnSpc>
                <a:spcPts val="6321"/>
              </a:lnSpc>
              <a:buFont typeface="Arial"/>
              <a:buChar char="•"/>
            </a:pPr>
            <a:r>
              <a:rPr lang="en-US" sz="3551">
                <a:solidFill>
                  <a:srgbClr val="F3F6FA"/>
                </a:solidFill>
                <a:latin typeface="Kollektif"/>
              </a:rPr>
              <a:t>Predicting disease symptoms by a chatbot.​</a:t>
            </a:r>
          </a:p>
          <a:p>
            <a:pPr algn="just">
              <a:lnSpc>
                <a:spcPts val="3829"/>
              </a:lnSpc>
            </a:pPr>
          </a:p>
        </p:txBody>
      </p:sp>
      <p:sp>
        <p:nvSpPr>
          <p:cNvPr name="TextBox 13" id="13"/>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4" id="14"/>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true" flipV="true" rot="-10800000">
            <a:off x="-547024" y="1967998"/>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grpSp>
        <p:nvGrpSpPr>
          <p:cNvPr name="Group 3" id="3"/>
          <p:cNvGrpSpPr/>
          <p:nvPr/>
        </p:nvGrpSpPr>
        <p:grpSpPr>
          <a:xfrm rot="-5400000">
            <a:off x="11303005" y="-1619237"/>
            <a:ext cx="3720768" cy="9119754"/>
            <a:chOff x="0" y="0"/>
            <a:chExt cx="979955" cy="2401911"/>
          </a:xfrm>
        </p:grpSpPr>
        <p:sp>
          <p:nvSpPr>
            <p:cNvPr name="Freeform 4" id="4"/>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5" id="5"/>
            <p:cNvSpPr txBox="true"/>
            <p:nvPr/>
          </p:nvSpPr>
          <p:spPr>
            <a:xfrm>
              <a:off x="0" y="-47625"/>
              <a:ext cx="979955" cy="244953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1303005" y="2786483"/>
            <a:ext cx="3720768" cy="9119754"/>
            <a:chOff x="0" y="0"/>
            <a:chExt cx="979955" cy="2401911"/>
          </a:xfrm>
        </p:grpSpPr>
        <p:sp>
          <p:nvSpPr>
            <p:cNvPr name="Freeform 7" id="7"/>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8" id="8"/>
            <p:cNvSpPr txBox="true"/>
            <p:nvPr/>
          </p:nvSpPr>
          <p:spPr>
            <a:xfrm>
              <a:off x="0" y="-47625"/>
              <a:ext cx="979955" cy="2449536"/>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rot="0">
            <a:off x="9136021" y="2406331"/>
            <a:ext cx="6614925" cy="0"/>
          </a:xfrm>
          <a:prstGeom prst="line">
            <a:avLst/>
          </a:prstGeom>
          <a:ln cap="flat" w="38100">
            <a:solidFill>
              <a:srgbClr val="0B1320"/>
            </a:solidFill>
            <a:prstDash val="solid"/>
            <a:headEnd type="none" len="sm" w="sm"/>
            <a:tailEnd type="none" len="sm" w="sm"/>
          </a:ln>
        </p:spPr>
      </p:sp>
      <p:sp>
        <p:nvSpPr>
          <p:cNvPr name="AutoShape 10" id="10"/>
          <p:cNvSpPr/>
          <p:nvPr/>
        </p:nvSpPr>
        <p:spPr>
          <a:xfrm rot="0">
            <a:off x="9136021" y="6850152"/>
            <a:ext cx="6614925" cy="0"/>
          </a:xfrm>
          <a:prstGeom prst="line">
            <a:avLst/>
          </a:prstGeom>
          <a:ln cap="flat" w="38100">
            <a:solidFill>
              <a:srgbClr val="0B1320"/>
            </a:solidFill>
            <a:prstDash val="solid"/>
            <a:headEnd type="none" len="sm" w="sm"/>
            <a:tailEnd type="none" len="sm" w="sm"/>
          </a:ln>
        </p:spPr>
      </p:sp>
      <p:sp>
        <p:nvSpPr>
          <p:cNvPr name="Freeform 11" id="11"/>
          <p:cNvSpPr/>
          <p:nvPr/>
        </p:nvSpPr>
        <p:spPr>
          <a:xfrm flipH="false" flipV="false" rot="0">
            <a:off x="1827380" y="3441913"/>
            <a:ext cx="4770783" cy="4114800"/>
          </a:xfrm>
          <a:custGeom>
            <a:avLst/>
            <a:gdLst/>
            <a:ahLst/>
            <a:cxnLst/>
            <a:rect r="r" b="b" t="t" l="l"/>
            <a:pathLst>
              <a:path h="4114800" w="4770783">
                <a:moveTo>
                  <a:pt x="0" y="0"/>
                </a:moveTo>
                <a:lnTo>
                  <a:pt x="4770782" y="0"/>
                </a:lnTo>
                <a:lnTo>
                  <a:pt x="4770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69051" y="547718"/>
            <a:ext cx="7089217" cy="2689475"/>
          </a:xfrm>
          <a:prstGeom prst="rect">
            <a:avLst/>
          </a:prstGeom>
        </p:spPr>
        <p:txBody>
          <a:bodyPr anchor="t" rtlCol="false" tIns="0" lIns="0" bIns="0" rIns="0">
            <a:spAutoFit/>
          </a:bodyPr>
          <a:lstStyle/>
          <a:p>
            <a:pPr>
              <a:lnSpc>
                <a:spcPts val="10836"/>
              </a:lnSpc>
            </a:pPr>
            <a:r>
              <a:rPr lang="en-US" sz="7740">
                <a:solidFill>
                  <a:srgbClr val="F3F6FA"/>
                </a:solidFill>
                <a:latin typeface="League Spartan Bold"/>
              </a:rPr>
              <a:t>  Specific Objectives</a:t>
            </a:r>
          </a:p>
        </p:txBody>
      </p:sp>
      <p:sp>
        <p:nvSpPr>
          <p:cNvPr name="TextBox 13" id="13"/>
          <p:cNvSpPr txBox="true"/>
          <p:nvPr/>
        </p:nvSpPr>
        <p:spPr>
          <a:xfrm rot="0">
            <a:off x="9136021" y="1539796"/>
            <a:ext cx="5775752" cy="762600"/>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MAIN OBJECTIVE​</a:t>
            </a:r>
          </a:p>
        </p:txBody>
      </p:sp>
      <p:sp>
        <p:nvSpPr>
          <p:cNvPr name="TextBox 14" id="14"/>
          <p:cNvSpPr txBox="true"/>
          <p:nvPr/>
        </p:nvSpPr>
        <p:spPr>
          <a:xfrm rot="0">
            <a:off x="9144000" y="2797765"/>
            <a:ext cx="7536190" cy="1643914"/>
          </a:xfrm>
          <a:prstGeom prst="rect">
            <a:avLst/>
          </a:prstGeom>
        </p:spPr>
        <p:txBody>
          <a:bodyPr anchor="t" rtlCol="false" tIns="0" lIns="0" bIns="0" rIns="0">
            <a:spAutoFit/>
          </a:bodyPr>
          <a:lstStyle/>
          <a:p>
            <a:pPr algn="just" marL="541908" indent="-270954" lvl="1">
              <a:lnSpc>
                <a:spcPts val="4467"/>
              </a:lnSpc>
              <a:buFont typeface="Arial"/>
              <a:buChar char="•"/>
            </a:pPr>
            <a:r>
              <a:rPr lang="en-US" sz="2509">
                <a:solidFill>
                  <a:srgbClr val="0B1320"/>
                </a:solidFill>
                <a:latin typeface="Kollektif"/>
              </a:rPr>
              <a:t>Can diagnose the disease using the symptoms and know what side effects of the disease you have.</a:t>
            </a:r>
          </a:p>
          <a:p>
            <a:pPr algn="just">
              <a:lnSpc>
                <a:spcPts val="4467"/>
              </a:lnSpc>
            </a:pPr>
          </a:p>
        </p:txBody>
      </p:sp>
      <p:sp>
        <p:nvSpPr>
          <p:cNvPr name="TextBox 15" id="15"/>
          <p:cNvSpPr txBox="true"/>
          <p:nvPr/>
        </p:nvSpPr>
        <p:spPr>
          <a:xfrm rot="0">
            <a:off x="9136021" y="5945517"/>
            <a:ext cx="5559436" cy="762600"/>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SUB OBJECTIVE​</a:t>
            </a:r>
          </a:p>
        </p:txBody>
      </p:sp>
      <p:sp>
        <p:nvSpPr>
          <p:cNvPr name="TextBox 16" id="16"/>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7" id="17"/>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
        <p:nvSpPr>
          <p:cNvPr name="TextBox 18" id="18"/>
          <p:cNvSpPr txBox="true"/>
          <p:nvPr/>
        </p:nvSpPr>
        <p:spPr>
          <a:xfrm rot="0">
            <a:off x="9144000" y="7203485"/>
            <a:ext cx="7082515" cy="1081939"/>
          </a:xfrm>
          <a:prstGeom prst="rect">
            <a:avLst/>
          </a:prstGeom>
        </p:spPr>
        <p:txBody>
          <a:bodyPr anchor="t" rtlCol="false" tIns="0" lIns="0" bIns="0" rIns="0">
            <a:spAutoFit/>
          </a:bodyPr>
          <a:lstStyle/>
          <a:p>
            <a:pPr algn="just" marL="541908" indent="-270954" lvl="1">
              <a:lnSpc>
                <a:spcPts val="4467"/>
              </a:lnSpc>
              <a:buFont typeface="Arial"/>
              <a:buChar char="•"/>
            </a:pPr>
            <a:r>
              <a:rPr lang="en-US" sz="2509">
                <a:solidFill>
                  <a:srgbClr val="0B1320"/>
                </a:solidFill>
                <a:latin typeface="Kollektif"/>
              </a:rPr>
              <a:t>Suggest the hair disease using symptoms.</a:t>
            </a:r>
          </a:p>
          <a:p>
            <a:pPr algn="just" marL="541908" indent="-270954" lvl="1">
              <a:lnSpc>
                <a:spcPts val="4467"/>
              </a:lnSpc>
              <a:buFont typeface="Arial"/>
              <a:buChar char="•"/>
            </a:pPr>
            <a:r>
              <a:rPr lang="en-US" sz="2509">
                <a:solidFill>
                  <a:srgbClr val="0B1320"/>
                </a:solidFill>
                <a:latin typeface="Kollektif"/>
              </a:rPr>
              <a:t>Suggest the hair disease using side effects.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760607" y="1055539"/>
            <a:ext cx="13846862"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TECHNOLOGIES</a:t>
            </a:r>
          </a:p>
        </p:txBody>
      </p:sp>
      <p:grpSp>
        <p:nvGrpSpPr>
          <p:cNvPr name="Group 3" id="3"/>
          <p:cNvGrpSpPr/>
          <p:nvPr/>
        </p:nvGrpSpPr>
        <p:grpSpPr>
          <a:xfrm rot="-3910511">
            <a:off x="1998885" y="5078613"/>
            <a:ext cx="3876038" cy="11433354"/>
            <a:chOff x="0" y="0"/>
            <a:chExt cx="1020850" cy="3011254"/>
          </a:xfrm>
        </p:grpSpPr>
        <p:sp>
          <p:nvSpPr>
            <p:cNvPr name="Freeform 4" id="4"/>
            <p:cNvSpPr/>
            <p:nvPr/>
          </p:nvSpPr>
          <p:spPr>
            <a:xfrm flipH="false" flipV="false" rot="0">
              <a:off x="0" y="0"/>
              <a:ext cx="1020850" cy="3011254"/>
            </a:xfrm>
            <a:custGeom>
              <a:avLst/>
              <a:gdLst/>
              <a:ahLst/>
              <a:cxnLst/>
              <a:rect r="r" b="b" t="t" l="l"/>
              <a:pathLst>
                <a:path h="3011254" w="1020850">
                  <a:moveTo>
                    <a:pt x="0" y="0"/>
                  </a:moveTo>
                  <a:lnTo>
                    <a:pt x="1020850" y="0"/>
                  </a:lnTo>
                  <a:lnTo>
                    <a:pt x="1020850" y="3011254"/>
                  </a:lnTo>
                  <a:lnTo>
                    <a:pt x="0" y="3011254"/>
                  </a:lnTo>
                  <a:close/>
                </a:path>
              </a:pathLst>
            </a:custGeom>
            <a:solidFill>
              <a:srgbClr val="F3F6FA"/>
            </a:solidFill>
          </p:spPr>
        </p:sp>
        <p:sp>
          <p:nvSpPr>
            <p:cNvPr name="TextBox 5" id="5"/>
            <p:cNvSpPr txBox="true"/>
            <p:nvPr/>
          </p:nvSpPr>
          <p:spPr>
            <a:xfrm>
              <a:off x="0" y="-47625"/>
              <a:ext cx="1020850"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34018" y="9900111"/>
            <a:ext cx="9192617" cy="1350560"/>
            <a:chOff x="0" y="0"/>
            <a:chExt cx="2421101" cy="355703"/>
          </a:xfrm>
        </p:grpSpPr>
        <p:sp>
          <p:nvSpPr>
            <p:cNvPr name="Freeform 7" id="7"/>
            <p:cNvSpPr/>
            <p:nvPr/>
          </p:nvSpPr>
          <p:spPr>
            <a:xfrm flipH="false" flipV="false" rot="0">
              <a:off x="0" y="0"/>
              <a:ext cx="2421101" cy="355703"/>
            </a:xfrm>
            <a:custGeom>
              <a:avLst/>
              <a:gdLst/>
              <a:ahLst/>
              <a:cxnLst/>
              <a:rect r="r" b="b" t="t" l="l"/>
              <a:pathLst>
                <a:path h="355703" w="2421101">
                  <a:moveTo>
                    <a:pt x="0" y="0"/>
                  </a:moveTo>
                  <a:lnTo>
                    <a:pt x="2421101" y="0"/>
                  </a:lnTo>
                  <a:lnTo>
                    <a:pt x="2421101" y="355703"/>
                  </a:lnTo>
                  <a:lnTo>
                    <a:pt x="0" y="355703"/>
                  </a:lnTo>
                  <a:close/>
                </a:path>
              </a:pathLst>
            </a:custGeom>
            <a:solidFill>
              <a:srgbClr val="497183"/>
            </a:solidFill>
          </p:spPr>
        </p:sp>
        <p:sp>
          <p:nvSpPr>
            <p:cNvPr name="TextBox 8" id="8"/>
            <p:cNvSpPr txBox="true"/>
            <p:nvPr/>
          </p:nvSpPr>
          <p:spPr>
            <a:xfrm>
              <a:off x="0" y="-47625"/>
              <a:ext cx="2421101" cy="40332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flipH="true">
            <a:off x="6500164" y="6017083"/>
            <a:ext cx="12441290" cy="6482435"/>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3021672" y="3657600"/>
            <a:ext cx="2971800" cy="1485900"/>
          </a:xfrm>
          <a:custGeom>
            <a:avLst/>
            <a:gdLst/>
            <a:ahLst/>
            <a:cxnLst/>
            <a:rect r="r" b="b" t="t" l="l"/>
            <a:pathLst>
              <a:path h="1485900" w="2971800">
                <a:moveTo>
                  <a:pt x="0" y="0"/>
                </a:moveTo>
                <a:lnTo>
                  <a:pt x="2971800" y="0"/>
                </a:lnTo>
                <a:lnTo>
                  <a:pt x="2971800" y="1485900"/>
                </a:lnTo>
                <a:lnTo>
                  <a:pt x="0" y="1485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684037" y="4262193"/>
            <a:ext cx="2705889" cy="881307"/>
          </a:xfrm>
          <a:custGeom>
            <a:avLst/>
            <a:gdLst/>
            <a:ahLst/>
            <a:cxnLst/>
            <a:rect r="r" b="b" t="t" l="l"/>
            <a:pathLst>
              <a:path h="881307" w="2705889">
                <a:moveTo>
                  <a:pt x="0" y="0"/>
                </a:moveTo>
                <a:lnTo>
                  <a:pt x="2705890" y="0"/>
                </a:lnTo>
                <a:lnTo>
                  <a:pt x="2705890" y="881307"/>
                </a:lnTo>
                <a:lnTo>
                  <a:pt x="0" y="881307"/>
                </a:lnTo>
                <a:lnTo>
                  <a:pt x="0" y="0"/>
                </a:lnTo>
                <a:close/>
              </a:path>
            </a:pathLst>
          </a:custGeom>
          <a:blipFill>
            <a:blip r:embed="rId6"/>
            <a:stretch>
              <a:fillRect l="0" t="0" r="0" b="0"/>
            </a:stretch>
          </a:blipFill>
        </p:spPr>
      </p:sp>
      <p:sp>
        <p:nvSpPr>
          <p:cNvPr name="Freeform 13" id="13"/>
          <p:cNvSpPr/>
          <p:nvPr/>
        </p:nvSpPr>
        <p:spPr>
          <a:xfrm flipH="false" flipV="false" rot="0">
            <a:off x="12168714" y="3674146"/>
            <a:ext cx="1469354" cy="1469354"/>
          </a:xfrm>
          <a:custGeom>
            <a:avLst/>
            <a:gdLst/>
            <a:ahLst/>
            <a:cxnLst/>
            <a:rect r="r" b="b" t="t" l="l"/>
            <a:pathLst>
              <a:path h="1469354" w="1469354">
                <a:moveTo>
                  <a:pt x="0" y="0"/>
                </a:moveTo>
                <a:lnTo>
                  <a:pt x="1469354" y="0"/>
                </a:lnTo>
                <a:lnTo>
                  <a:pt x="1469354" y="1469354"/>
                </a:lnTo>
                <a:lnTo>
                  <a:pt x="0" y="14693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5659045" y="6289609"/>
            <a:ext cx="1664632" cy="1664632"/>
          </a:xfrm>
          <a:custGeom>
            <a:avLst/>
            <a:gdLst/>
            <a:ahLst/>
            <a:cxnLst/>
            <a:rect r="r" b="b" t="t" l="l"/>
            <a:pathLst>
              <a:path h="1664632" w="1664632">
                <a:moveTo>
                  <a:pt x="0" y="0"/>
                </a:moveTo>
                <a:lnTo>
                  <a:pt x="1664632" y="0"/>
                </a:lnTo>
                <a:lnTo>
                  <a:pt x="1664632" y="1664632"/>
                </a:lnTo>
                <a:lnTo>
                  <a:pt x="0" y="16646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0482789" y="6289609"/>
            <a:ext cx="1685925" cy="1685925"/>
          </a:xfrm>
          <a:custGeom>
            <a:avLst/>
            <a:gdLst/>
            <a:ahLst/>
            <a:cxnLst/>
            <a:rect r="r" b="b" t="t" l="l"/>
            <a:pathLst>
              <a:path h="1685925" w="1685925">
                <a:moveTo>
                  <a:pt x="0" y="0"/>
                </a:moveTo>
                <a:lnTo>
                  <a:pt x="1685925" y="0"/>
                </a:lnTo>
                <a:lnTo>
                  <a:pt x="1685925" y="1685925"/>
                </a:lnTo>
                <a:lnTo>
                  <a:pt x="0" y="16859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7" id="17"/>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220569" y="866314"/>
            <a:ext cx="13846862"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 PROJECT EVIDENCE</a:t>
            </a:r>
          </a:p>
        </p:txBody>
      </p:sp>
      <p:sp>
        <p:nvSpPr>
          <p:cNvPr name="Freeform 3" id="3"/>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Freeform 4" id="4"/>
          <p:cNvSpPr/>
          <p:nvPr/>
        </p:nvSpPr>
        <p:spPr>
          <a:xfrm flipH="false" flipV="false" rot="0">
            <a:off x="2024703" y="2111328"/>
            <a:ext cx="14238594" cy="7630588"/>
          </a:xfrm>
          <a:custGeom>
            <a:avLst/>
            <a:gdLst/>
            <a:ahLst/>
            <a:cxnLst/>
            <a:rect r="r" b="b" t="t" l="l"/>
            <a:pathLst>
              <a:path h="7630588" w="14238594">
                <a:moveTo>
                  <a:pt x="0" y="0"/>
                </a:moveTo>
                <a:lnTo>
                  <a:pt x="14238594" y="0"/>
                </a:lnTo>
                <a:lnTo>
                  <a:pt x="14238594" y="7630588"/>
                </a:lnTo>
                <a:lnTo>
                  <a:pt x="0" y="7630588"/>
                </a:lnTo>
                <a:lnTo>
                  <a:pt x="0" y="0"/>
                </a:lnTo>
                <a:close/>
              </a:path>
            </a:pathLst>
          </a:custGeom>
          <a:blipFill>
            <a:blip r:embed="rId4"/>
            <a:stretch>
              <a:fillRect l="0" t="0" r="-778"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217152" y="3512124"/>
            <a:ext cx="4160046" cy="12620541"/>
            <a:chOff x="0" y="0"/>
            <a:chExt cx="1095650" cy="3323928"/>
          </a:xfrm>
        </p:grpSpPr>
        <p:sp>
          <p:nvSpPr>
            <p:cNvPr name="Freeform 3" id="3"/>
            <p:cNvSpPr/>
            <p:nvPr/>
          </p:nvSpPr>
          <p:spPr>
            <a:xfrm flipH="false" flipV="false" rot="0">
              <a:off x="0" y="0"/>
              <a:ext cx="1095650" cy="3323929"/>
            </a:xfrm>
            <a:custGeom>
              <a:avLst/>
              <a:gdLst/>
              <a:ahLst/>
              <a:cxnLst/>
              <a:rect r="r" b="b" t="t" l="l"/>
              <a:pathLst>
                <a:path h="3323929" w="1095650">
                  <a:moveTo>
                    <a:pt x="0" y="0"/>
                  </a:moveTo>
                  <a:lnTo>
                    <a:pt x="1095650" y="0"/>
                  </a:lnTo>
                  <a:lnTo>
                    <a:pt x="1095650" y="3323929"/>
                  </a:lnTo>
                  <a:lnTo>
                    <a:pt x="0" y="3323929"/>
                  </a:lnTo>
                  <a:close/>
                </a:path>
              </a:pathLst>
            </a:custGeom>
            <a:solidFill>
              <a:srgbClr val="497183"/>
            </a:solidFill>
          </p:spPr>
        </p:sp>
        <p:sp>
          <p:nvSpPr>
            <p:cNvPr name="TextBox 4" id="4"/>
            <p:cNvSpPr txBox="true"/>
            <p:nvPr/>
          </p:nvSpPr>
          <p:spPr>
            <a:xfrm>
              <a:off x="0" y="-47625"/>
              <a:ext cx="1095650"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070548" y="3956660"/>
            <a:ext cx="15424018" cy="8073552"/>
            <a:chOff x="0" y="0"/>
            <a:chExt cx="4062293" cy="2126368"/>
          </a:xfrm>
        </p:grpSpPr>
        <p:sp>
          <p:nvSpPr>
            <p:cNvPr name="Freeform 6" id="6"/>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F3F6FA"/>
            </a:solidFill>
          </p:spPr>
        </p:sp>
        <p:sp>
          <p:nvSpPr>
            <p:cNvPr name="TextBox 7" id="7"/>
            <p:cNvSpPr txBox="true"/>
            <p:nvPr/>
          </p:nvSpPr>
          <p:spPr>
            <a:xfrm>
              <a:off x="0" y="-47625"/>
              <a:ext cx="4062293" cy="217399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3004931">
            <a:off x="8039505" y="7452484"/>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9" id="9"/>
          <p:cNvSpPr/>
          <p:nvPr/>
        </p:nvSpPr>
        <p:spPr>
          <a:xfrm flipH="false" flipV="false" rot="0">
            <a:off x="13183881" y="5985738"/>
            <a:ext cx="3598675" cy="3606188"/>
          </a:xfrm>
          <a:custGeom>
            <a:avLst/>
            <a:gdLst/>
            <a:ahLst/>
            <a:cxnLst/>
            <a:rect r="r" b="b" t="t" l="l"/>
            <a:pathLst>
              <a:path h="3606188" w="3598675">
                <a:moveTo>
                  <a:pt x="0" y="0"/>
                </a:moveTo>
                <a:lnTo>
                  <a:pt x="3598676" y="0"/>
                </a:lnTo>
                <a:lnTo>
                  <a:pt x="3598676" y="3606189"/>
                </a:lnTo>
                <a:lnTo>
                  <a:pt x="0" y="3606189"/>
                </a:lnTo>
                <a:lnTo>
                  <a:pt x="0" y="0"/>
                </a:lnTo>
                <a:close/>
              </a:path>
            </a:pathLst>
          </a:custGeom>
          <a:blipFill>
            <a:blip r:embed="rId4">
              <a:alphaModFix amt="78000"/>
            </a:blip>
            <a:stretch>
              <a:fillRect l="0" t="0" r="0" b="0"/>
            </a:stretch>
          </a:blipFill>
        </p:spPr>
      </p:sp>
      <p:sp>
        <p:nvSpPr>
          <p:cNvPr name="TextBox 10" id="10"/>
          <p:cNvSpPr txBox="true"/>
          <p:nvPr/>
        </p:nvSpPr>
        <p:spPr>
          <a:xfrm rot="0">
            <a:off x="1028700" y="670049"/>
            <a:ext cx="14416259" cy="2432174"/>
          </a:xfrm>
          <a:prstGeom prst="rect">
            <a:avLst/>
          </a:prstGeom>
        </p:spPr>
        <p:txBody>
          <a:bodyPr anchor="t" rtlCol="false" tIns="0" lIns="0" bIns="0" rIns="0">
            <a:spAutoFit/>
          </a:bodyPr>
          <a:lstStyle/>
          <a:p>
            <a:pPr>
              <a:lnSpc>
                <a:spcPts val="9709"/>
              </a:lnSpc>
            </a:pPr>
            <a:r>
              <a:rPr lang="en-US" sz="7300">
                <a:solidFill>
                  <a:srgbClr val="F3F6FA"/>
                </a:solidFill>
                <a:latin typeface="League Spartan Bold"/>
              </a:rPr>
              <a:t>IT20129026</a:t>
            </a:r>
          </a:p>
          <a:p>
            <a:pPr>
              <a:lnSpc>
                <a:spcPts val="9709"/>
              </a:lnSpc>
            </a:pPr>
            <a:r>
              <a:rPr lang="en-US" sz="7300">
                <a:solidFill>
                  <a:srgbClr val="F3F6FA"/>
                </a:solidFill>
                <a:latin typeface="League Spartan"/>
              </a:rPr>
              <a:t>Alahakoon D.Y.R</a:t>
            </a:r>
          </a:p>
        </p:txBody>
      </p:sp>
      <p:sp>
        <p:nvSpPr>
          <p:cNvPr name="TextBox 11" id="11"/>
          <p:cNvSpPr txBox="true"/>
          <p:nvPr/>
        </p:nvSpPr>
        <p:spPr>
          <a:xfrm rot="0">
            <a:off x="1028700" y="3479476"/>
            <a:ext cx="11459929" cy="780934"/>
          </a:xfrm>
          <a:prstGeom prst="rect">
            <a:avLst/>
          </a:prstGeom>
        </p:spPr>
        <p:txBody>
          <a:bodyPr anchor="t" rtlCol="false" tIns="0" lIns="0" bIns="0" rIns="0">
            <a:spAutoFit/>
          </a:bodyPr>
          <a:lstStyle/>
          <a:p>
            <a:pPr algn="just">
              <a:lnSpc>
                <a:spcPts val="6677"/>
              </a:lnSpc>
            </a:pPr>
            <a:r>
              <a:rPr lang="en-US" sz="3751">
                <a:solidFill>
                  <a:srgbClr val="F3F6FA"/>
                </a:solidFill>
                <a:latin typeface="Kollektif"/>
              </a:rPr>
              <a:t>Specialize in Information Technology​</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1028700" y="993404"/>
            <a:ext cx="17070276" cy="1689072"/>
          </a:xfrm>
          <a:prstGeom prst="rect">
            <a:avLst/>
          </a:prstGeom>
        </p:spPr>
        <p:txBody>
          <a:bodyPr anchor="t" rtlCol="false" tIns="0" lIns="0" bIns="0" rIns="0">
            <a:spAutoFit/>
          </a:bodyPr>
          <a:lstStyle/>
          <a:p>
            <a:pPr algn="ctr">
              <a:lnSpc>
                <a:spcPts val="6515"/>
              </a:lnSpc>
            </a:pPr>
            <a:r>
              <a:rPr lang="en-US" sz="6648">
                <a:solidFill>
                  <a:srgbClr val="F3F6FA"/>
                </a:solidFill>
                <a:latin typeface="League Spartan Bold"/>
              </a:rPr>
              <a:t>Smart Hair Health </a:t>
            </a:r>
          </a:p>
          <a:p>
            <a:pPr algn="ctr">
              <a:lnSpc>
                <a:spcPts val="6515"/>
              </a:lnSpc>
            </a:pPr>
            <a:r>
              <a:rPr lang="en-US" sz="6648">
                <a:solidFill>
                  <a:srgbClr val="F3F6FA"/>
                </a:solidFill>
                <a:latin typeface="League Spartan Bold"/>
              </a:rPr>
              <a:t>Monitoring.</a:t>
            </a:r>
          </a:p>
        </p:txBody>
      </p:sp>
      <p:grpSp>
        <p:nvGrpSpPr>
          <p:cNvPr name="Group 3" id="3"/>
          <p:cNvGrpSpPr/>
          <p:nvPr/>
        </p:nvGrpSpPr>
        <p:grpSpPr>
          <a:xfrm rot="-3910511">
            <a:off x="1682488" y="4583641"/>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rot="9148715">
            <a:off x="5472606" y="8961146"/>
            <a:ext cx="14028815" cy="0"/>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7626668" y="3752618"/>
            <a:ext cx="3034665" cy="4114800"/>
          </a:xfrm>
          <a:custGeom>
            <a:avLst/>
            <a:gdLst/>
            <a:ahLst/>
            <a:cxnLst/>
            <a:rect r="r" b="b" t="t" l="l"/>
            <a:pathLst>
              <a:path h="4114800" w="3034665">
                <a:moveTo>
                  <a:pt x="0" y="0"/>
                </a:moveTo>
                <a:lnTo>
                  <a:pt x="3034664" y="0"/>
                </a:lnTo>
                <a:lnTo>
                  <a:pt x="30346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625140" y="4012576"/>
            <a:ext cx="3211350" cy="12560894"/>
            <a:chOff x="0" y="0"/>
            <a:chExt cx="845788" cy="3308219"/>
          </a:xfrm>
        </p:grpSpPr>
        <p:sp>
          <p:nvSpPr>
            <p:cNvPr name="Freeform 3" id="3"/>
            <p:cNvSpPr/>
            <p:nvPr/>
          </p:nvSpPr>
          <p:spPr>
            <a:xfrm flipH="false" flipV="false" rot="0">
              <a:off x="0" y="0"/>
              <a:ext cx="845788" cy="3308219"/>
            </a:xfrm>
            <a:custGeom>
              <a:avLst/>
              <a:gdLst/>
              <a:ahLst/>
              <a:cxnLst/>
              <a:rect r="r" b="b" t="t" l="l"/>
              <a:pathLst>
                <a:path h="3308219" w="845788">
                  <a:moveTo>
                    <a:pt x="0" y="0"/>
                  </a:moveTo>
                  <a:lnTo>
                    <a:pt x="845788" y="0"/>
                  </a:lnTo>
                  <a:lnTo>
                    <a:pt x="845788" y="3308219"/>
                  </a:lnTo>
                  <a:lnTo>
                    <a:pt x="0" y="3308219"/>
                  </a:lnTo>
                  <a:close/>
                </a:path>
              </a:pathLst>
            </a:custGeom>
            <a:solidFill>
              <a:srgbClr val="497183"/>
            </a:solidFill>
          </p:spPr>
        </p:sp>
        <p:sp>
          <p:nvSpPr>
            <p:cNvPr name="TextBox 4" id="4"/>
            <p:cNvSpPr txBox="true"/>
            <p:nvPr/>
          </p:nvSpPr>
          <p:spPr>
            <a:xfrm>
              <a:off x="0" y="-47625"/>
              <a:ext cx="845788" cy="335584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462287" y="5860454"/>
            <a:ext cx="15424018" cy="6198270"/>
            <a:chOff x="0" y="0"/>
            <a:chExt cx="4062293" cy="1632466"/>
          </a:xfrm>
        </p:grpSpPr>
        <p:sp>
          <p:nvSpPr>
            <p:cNvPr name="Freeform 6" id="6"/>
            <p:cNvSpPr/>
            <p:nvPr/>
          </p:nvSpPr>
          <p:spPr>
            <a:xfrm flipH="false" flipV="false" rot="0">
              <a:off x="0" y="0"/>
              <a:ext cx="4062293" cy="1632466"/>
            </a:xfrm>
            <a:custGeom>
              <a:avLst/>
              <a:gdLst/>
              <a:ahLst/>
              <a:cxnLst/>
              <a:rect r="r" b="b" t="t" l="l"/>
              <a:pathLst>
                <a:path h="1632466" w="4062293">
                  <a:moveTo>
                    <a:pt x="0" y="0"/>
                  </a:moveTo>
                  <a:lnTo>
                    <a:pt x="4062293" y="0"/>
                  </a:lnTo>
                  <a:lnTo>
                    <a:pt x="4062293" y="1632466"/>
                  </a:lnTo>
                  <a:lnTo>
                    <a:pt x="0" y="1632466"/>
                  </a:lnTo>
                  <a:close/>
                </a:path>
              </a:pathLst>
            </a:custGeom>
            <a:solidFill>
              <a:srgbClr val="F3F6FA"/>
            </a:solidFill>
          </p:spPr>
        </p:sp>
        <p:sp>
          <p:nvSpPr>
            <p:cNvPr name="TextBox 7" id="7"/>
            <p:cNvSpPr txBox="true"/>
            <p:nvPr/>
          </p:nvSpPr>
          <p:spPr>
            <a:xfrm>
              <a:off x="0" y="-47625"/>
              <a:ext cx="4062293" cy="168009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853516" y="7416611"/>
            <a:ext cx="2405784" cy="2405784"/>
          </a:xfrm>
          <a:custGeom>
            <a:avLst/>
            <a:gdLst/>
            <a:ahLst/>
            <a:cxnLst/>
            <a:rect r="r" b="b" t="t" l="l"/>
            <a:pathLst>
              <a:path h="2405784" w="2405784">
                <a:moveTo>
                  <a:pt x="0" y="0"/>
                </a:moveTo>
                <a:lnTo>
                  <a:pt x="2405784" y="0"/>
                </a:lnTo>
                <a:lnTo>
                  <a:pt x="2405784" y="2405784"/>
                </a:lnTo>
                <a:lnTo>
                  <a:pt x="0" y="2405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3004931">
            <a:off x="8617932" y="8595381"/>
            <a:ext cx="3840452" cy="6053778"/>
          </a:xfrm>
          <a:custGeom>
            <a:avLst/>
            <a:gdLst/>
            <a:ahLst/>
            <a:cxnLst/>
            <a:rect r="r" b="b" t="t" l="l"/>
            <a:pathLst>
              <a:path h="6053778" w="3840452">
                <a:moveTo>
                  <a:pt x="3840452" y="6053778"/>
                </a:moveTo>
                <a:lnTo>
                  <a:pt x="0" y="6053778"/>
                </a:lnTo>
                <a:lnTo>
                  <a:pt x="0" y="0"/>
                </a:lnTo>
                <a:lnTo>
                  <a:pt x="3840452" y="0"/>
                </a:lnTo>
                <a:lnTo>
                  <a:pt x="3840452" y="6053778"/>
                </a:lnTo>
                <a:close/>
              </a:path>
            </a:pathLst>
          </a:custGeom>
          <a:blipFill>
            <a:blip r:embed="rId4">
              <a:alphaModFix amt="64000"/>
              <a:extLst>
                <a:ext uri="{96DAC541-7B7A-43D3-8B79-37D633B846F1}">
                  <asvg:svgBlip xmlns:asvg="http://schemas.microsoft.com/office/drawing/2016/SVG/main" r:embed="rId5"/>
                </a:ext>
              </a:extLst>
            </a:blip>
            <a:stretch>
              <a:fillRect l="0" t="0" r="-61881" b="0"/>
            </a:stretch>
          </a:blipFill>
        </p:spPr>
      </p:sp>
      <p:sp>
        <p:nvSpPr>
          <p:cNvPr name="Freeform 10" id="10"/>
          <p:cNvSpPr/>
          <p:nvPr/>
        </p:nvSpPr>
        <p:spPr>
          <a:xfrm flipH="false" flipV="false" rot="0">
            <a:off x="4595661" y="2233568"/>
            <a:ext cx="5942498" cy="6095208"/>
          </a:xfrm>
          <a:custGeom>
            <a:avLst/>
            <a:gdLst/>
            <a:ahLst/>
            <a:cxnLst/>
            <a:rect r="r" b="b" t="t" l="l"/>
            <a:pathLst>
              <a:path h="6095208" w="5942498">
                <a:moveTo>
                  <a:pt x="0" y="0"/>
                </a:moveTo>
                <a:lnTo>
                  <a:pt x="5942497" y="0"/>
                </a:lnTo>
                <a:lnTo>
                  <a:pt x="5942497" y="6095207"/>
                </a:lnTo>
                <a:lnTo>
                  <a:pt x="0" y="6095207"/>
                </a:lnTo>
                <a:lnTo>
                  <a:pt x="0" y="0"/>
                </a:lnTo>
                <a:close/>
              </a:path>
            </a:pathLst>
          </a:custGeom>
          <a:blipFill>
            <a:blip r:embed="rId6"/>
            <a:stretch>
              <a:fillRect l="-1912" t="-22788" r="-6349" b="-17944"/>
            </a:stretch>
          </a:blipFill>
        </p:spPr>
      </p:sp>
      <p:sp>
        <p:nvSpPr>
          <p:cNvPr name="TextBox 11" id="11"/>
          <p:cNvSpPr txBox="true"/>
          <p:nvPr/>
        </p:nvSpPr>
        <p:spPr>
          <a:xfrm rot="0">
            <a:off x="1028700" y="917699"/>
            <a:ext cx="14416259" cy="956441"/>
          </a:xfrm>
          <a:prstGeom prst="rect">
            <a:avLst/>
          </a:prstGeom>
        </p:spPr>
        <p:txBody>
          <a:bodyPr anchor="t" rtlCol="false" tIns="0" lIns="0" bIns="0" rIns="0">
            <a:spAutoFit/>
          </a:bodyPr>
          <a:lstStyle/>
          <a:p>
            <a:pPr>
              <a:lnSpc>
                <a:spcPts val="7154"/>
              </a:lnSpc>
            </a:pPr>
            <a:r>
              <a:rPr lang="en-US" sz="7300">
                <a:solidFill>
                  <a:srgbClr val="F3F6FA"/>
                </a:solidFill>
                <a:latin typeface="League Spartan Bold"/>
              </a:rPr>
              <a:t>Design of IOT Hat</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572948" y="3106165"/>
            <a:ext cx="4897448" cy="12620541"/>
            <a:chOff x="0" y="0"/>
            <a:chExt cx="1289863" cy="3323928"/>
          </a:xfrm>
        </p:grpSpPr>
        <p:sp>
          <p:nvSpPr>
            <p:cNvPr name="Freeform 3" id="3"/>
            <p:cNvSpPr/>
            <p:nvPr/>
          </p:nvSpPr>
          <p:spPr>
            <a:xfrm flipH="false" flipV="false" rot="0">
              <a:off x="0" y="0"/>
              <a:ext cx="1289863" cy="3323929"/>
            </a:xfrm>
            <a:custGeom>
              <a:avLst/>
              <a:gdLst/>
              <a:ahLst/>
              <a:cxnLst/>
              <a:rect r="r" b="b" t="t" l="l"/>
              <a:pathLst>
                <a:path h="3323929" w="1289863">
                  <a:moveTo>
                    <a:pt x="0" y="0"/>
                  </a:moveTo>
                  <a:lnTo>
                    <a:pt x="1289863" y="0"/>
                  </a:lnTo>
                  <a:lnTo>
                    <a:pt x="1289863" y="3323929"/>
                  </a:lnTo>
                  <a:lnTo>
                    <a:pt x="0" y="3323929"/>
                  </a:lnTo>
                  <a:close/>
                </a:path>
              </a:pathLst>
            </a:custGeom>
            <a:solidFill>
              <a:srgbClr val="497183"/>
            </a:solidFill>
          </p:spPr>
        </p:sp>
        <p:sp>
          <p:nvSpPr>
            <p:cNvPr name="TextBox 4" id="4"/>
            <p:cNvSpPr txBox="true"/>
            <p:nvPr/>
          </p:nvSpPr>
          <p:spPr>
            <a:xfrm>
              <a:off x="0" y="-47625"/>
              <a:ext cx="1289863"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020978" y="3138562"/>
            <a:ext cx="15424018" cy="8944448"/>
            <a:chOff x="0" y="0"/>
            <a:chExt cx="4062293" cy="2355739"/>
          </a:xfrm>
        </p:grpSpPr>
        <p:sp>
          <p:nvSpPr>
            <p:cNvPr name="Freeform 6" id="6"/>
            <p:cNvSpPr/>
            <p:nvPr/>
          </p:nvSpPr>
          <p:spPr>
            <a:xfrm flipH="false" flipV="false" rot="0">
              <a:off x="0" y="0"/>
              <a:ext cx="4062293" cy="2355740"/>
            </a:xfrm>
            <a:custGeom>
              <a:avLst/>
              <a:gdLst/>
              <a:ahLst/>
              <a:cxnLst/>
              <a:rect r="r" b="b" t="t" l="l"/>
              <a:pathLst>
                <a:path h="2355740" w="4062293">
                  <a:moveTo>
                    <a:pt x="0" y="0"/>
                  </a:moveTo>
                  <a:lnTo>
                    <a:pt x="4062293" y="0"/>
                  </a:lnTo>
                  <a:lnTo>
                    <a:pt x="4062293" y="2355740"/>
                  </a:lnTo>
                  <a:lnTo>
                    <a:pt x="0" y="2355740"/>
                  </a:lnTo>
                  <a:close/>
                </a:path>
              </a:pathLst>
            </a:custGeom>
            <a:solidFill>
              <a:srgbClr val="F3F6FA"/>
            </a:solidFill>
          </p:spPr>
        </p:sp>
        <p:sp>
          <p:nvSpPr>
            <p:cNvPr name="TextBox 7" id="7"/>
            <p:cNvSpPr txBox="true"/>
            <p:nvPr/>
          </p:nvSpPr>
          <p:spPr>
            <a:xfrm>
              <a:off x="0" y="-47625"/>
              <a:ext cx="4062293" cy="240336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3004931">
            <a:off x="7831687" y="6673166"/>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sp>
        <p:nvSpPr>
          <p:cNvPr name="Freeform 9" id="9"/>
          <p:cNvSpPr/>
          <p:nvPr/>
        </p:nvSpPr>
        <p:spPr>
          <a:xfrm flipH="false" flipV="false" rot="0">
            <a:off x="12958296" y="4890074"/>
            <a:ext cx="4872504" cy="4519417"/>
          </a:xfrm>
          <a:custGeom>
            <a:avLst/>
            <a:gdLst/>
            <a:ahLst/>
            <a:cxnLst/>
            <a:rect r="r" b="b" t="t" l="l"/>
            <a:pathLst>
              <a:path h="4519417" w="4872504">
                <a:moveTo>
                  <a:pt x="0" y="0"/>
                </a:moveTo>
                <a:lnTo>
                  <a:pt x="4872504" y="0"/>
                </a:lnTo>
                <a:lnTo>
                  <a:pt x="4872504" y="4519417"/>
                </a:lnTo>
                <a:lnTo>
                  <a:pt x="0" y="4519417"/>
                </a:lnTo>
                <a:lnTo>
                  <a:pt x="0" y="0"/>
                </a:lnTo>
                <a:close/>
              </a:path>
            </a:pathLst>
          </a:custGeom>
          <a:blipFill>
            <a:blip r:embed="rId4"/>
            <a:stretch>
              <a:fillRect l="0" t="-3906" r="0" b="-3906"/>
            </a:stretch>
          </a:blipFill>
        </p:spPr>
      </p:sp>
      <p:sp>
        <p:nvSpPr>
          <p:cNvPr name="TextBox 10" id="10"/>
          <p:cNvSpPr txBox="true"/>
          <p:nvPr/>
        </p:nvSpPr>
        <p:spPr>
          <a:xfrm rot="0">
            <a:off x="785641" y="917699"/>
            <a:ext cx="14416259" cy="956441"/>
          </a:xfrm>
          <a:prstGeom prst="rect">
            <a:avLst/>
          </a:prstGeom>
        </p:spPr>
        <p:txBody>
          <a:bodyPr anchor="t" rtlCol="false" tIns="0" lIns="0" bIns="0" rIns="0">
            <a:spAutoFit/>
          </a:bodyPr>
          <a:lstStyle/>
          <a:p>
            <a:pPr>
              <a:lnSpc>
                <a:spcPts val="7154"/>
              </a:lnSpc>
            </a:pPr>
            <a:r>
              <a:rPr lang="en-US" sz="7300">
                <a:solidFill>
                  <a:srgbClr val="F3F6FA"/>
                </a:solidFill>
                <a:latin typeface="League Spartan Bold"/>
              </a:rPr>
              <a:t>IOT Hat Components </a:t>
            </a:r>
          </a:p>
        </p:txBody>
      </p:sp>
      <p:sp>
        <p:nvSpPr>
          <p:cNvPr name="TextBox 11" id="11"/>
          <p:cNvSpPr txBox="true"/>
          <p:nvPr/>
        </p:nvSpPr>
        <p:spPr>
          <a:xfrm rot="0">
            <a:off x="1172911" y="2569465"/>
            <a:ext cx="11459929" cy="4171834"/>
          </a:xfrm>
          <a:prstGeom prst="rect">
            <a:avLst/>
          </a:prstGeom>
        </p:spPr>
        <p:txBody>
          <a:bodyPr anchor="t" rtlCol="false" tIns="0" lIns="0" bIns="0" rIns="0">
            <a:spAutoFit/>
          </a:bodyPr>
          <a:lstStyle/>
          <a:p>
            <a:pPr algn="just">
              <a:lnSpc>
                <a:spcPts val="6677"/>
              </a:lnSpc>
            </a:pPr>
            <a:r>
              <a:rPr lang="en-US" sz="3751">
                <a:solidFill>
                  <a:srgbClr val="F3F6FA"/>
                </a:solidFill>
                <a:latin typeface="Kollektif"/>
              </a:rPr>
              <a:t>Rasberi pi Board</a:t>
            </a:r>
          </a:p>
          <a:p>
            <a:pPr algn="just">
              <a:lnSpc>
                <a:spcPts val="6677"/>
              </a:lnSpc>
            </a:pPr>
            <a:r>
              <a:rPr lang="en-US" sz="3751">
                <a:solidFill>
                  <a:srgbClr val="F3F6FA"/>
                </a:solidFill>
                <a:latin typeface="Kollektif"/>
              </a:rPr>
              <a:t>Ultrasonic sensor </a:t>
            </a:r>
          </a:p>
          <a:p>
            <a:pPr algn="just">
              <a:lnSpc>
                <a:spcPts val="6677"/>
              </a:lnSpc>
            </a:pPr>
            <a:r>
              <a:rPr lang="en-US" sz="3751">
                <a:solidFill>
                  <a:srgbClr val="F3F6FA"/>
                </a:solidFill>
                <a:latin typeface="Kollektif"/>
              </a:rPr>
              <a:t>Sony 5MP Wide Angle Camera </a:t>
            </a:r>
          </a:p>
          <a:p>
            <a:pPr algn="just">
              <a:lnSpc>
                <a:spcPts val="6677"/>
              </a:lnSpc>
            </a:pPr>
            <a:r>
              <a:rPr lang="en-US" sz="3751">
                <a:solidFill>
                  <a:srgbClr val="F3F6FA"/>
                </a:solidFill>
                <a:latin typeface="Kollektif"/>
              </a:rPr>
              <a:t>MCP 3008 IC</a:t>
            </a:r>
          </a:p>
          <a:p>
            <a:pPr algn="just">
              <a:lnSpc>
                <a:spcPts val="6677"/>
              </a:lnSpc>
            </a:pPr>
            <a:r>
              <a:rPr lang="en-US" sz="3751">
                <a:solidFill>
                  <a:srgbClr val="F3F6FA"/>
                </a:solidFill>
                <a:latin typeface="Kollektif"/>
              </a:rPr>
              <a:t>LED Flasher </a:t>
            </a:r>
          </a:p>
        </p:txBody>
      </p:sp>
      <p:sp>
        <p:nvSpPr>
          <p:cNvPr name="TextBox 12" id="12"/>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3" id="13"/>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3548012" y="1200150"/>
            <a:ext cx="11851949"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RESEARCH PROBLEM</a:t>
            </a:r>
          </a:p>
        </p:txBody>
      </p:sp>
      <p:sp>
        <p:nvSpPr>
          <p:cNvPr name="TextBox 3" id="3"/>
          <p:cNvSpPr txBox="true"/>
          <p:nvPr/>
        </p:nvSpPr>
        <p:spPr>
          <a:xfrm rot="0">
            <a:off x="8301448" y="3087537"/>
            <a:ext cx="9309741" cy="4645542"/>
          </a:xfrm>
          <a:prstGeom prst="rect">
            <a:avLst/>
          </a:prstGeom>
        </p:spPr>
        <p:txBody>
          <a:bodyPr anchor="t" rtlCol="false" tIns="0" lIns="0" bIns="0" rIns="0">
            <a:spAutoFit/>
          </a:bodyPr>
          <a:lstStyle/>
          <a:p>
            <a:pPr algn="just" marL="658839" indent="-329419" lvl="1">
              <a:lnSpc>
                <a:spcPts val="5431"/>
              </a:lnSpc>
              <a:buFont typeface="Arial"/>
              <a:buChar char="•"/>
            </a:pPr>
            <a:r>
              <a:rPr lang="en-US" sz="3051">
                <a:solidFill>
                  <a:srgbClr val="F3F6FA"/>
                </a:solidFill>
                <a:latin typeface="Kollektif"/>
              </a:rPr>
              <a:t>High cost of full hair diseases analysis. ​</a:t>
            </a:r>
          </a:p>
          <a:p>
            <a:pPr algn="just" marL="658839" indent="-329419" lvl="1">
              <a:lnSpc>
                <a:spcPts val="5431"/>
              </a:lnSpc>
              <a:buFont typeface="Arial"/>
              <a:buChar char="•"/>
            </a:pPr>
            <a:r>
              <a:rPr lang="en-US" sz="3051">
                <a:solidFill>
                  <a:srgbClr val="F3F6FA"/>
                </a:solidFill>
                <a:latin typeface="Kollektif"/>
              </a:rPr>
              <a:t>Lack of awareness of hair diseases information​</a:t>
            </a:r>
          </a:p>
          <a:p>
            <a:pPr algn="just" marL="658839" indent="-329419" lvl="1">
              <a:lnSpc>
                <a:spcPts val="5431"/>
              </a:lnSpc>
              <a:buFont typeface="Arial"/>
              <a:buChar char="•"/>
            </a:pPr>
            <a:r>
              <a:rPr lang="en-US" sz="3051">
                <a:solidFill>
                  <a:srgbClr val="F3F6FA"/>
                </a:solidFill>
                <a:latin typeface="Kollektif"/>
              </a:rPr>
              <a:t>Inability to identify what hair disease is due to the inherent characteristics of different hair diseases.​</a:t>
            </a:r>
          </a:p>
          <a:p>
            <a:pPr algn="just" marL="658839" indent="-329419" lvl="1">
              <a:lnSpc>
                <a:spcPts val="5431"/>
              </a:lnSpc>
              <a:buFont typeface="Arial"/>
              <a:buChar char="•"/>
            </a:pPr>
            <a:r>
              <a:rPr lang="en-US" sz="3051">
                <a:solidFill>
                  <a:srgbClr val="F3F6FA"/>
                </a:solidFill>
                <a:latin typeface="Kollektif"/>
              </a:rPr>
              <a:t>Not being able to identify the necessary treatment in a way that does not damage the hair.​</a:t>
            </a:r>
          </a:p>
          <a:p>
            <a:pPr algn="just">
              <a:lnSpc>
                <a:spcPts val="4363"/>
              </a:lnSpc>
            </a:pPr>
          </a:p>
        </p:txBody>
      </p:sp>
      <p:grpSp>
        <p:nvGrpSpPr>
          <p:cNvPr name="Group 4" id="4"/>
          <p:cNvGrpSpPr/>
          <p:nvPr/>
        </p:nvGrpSpPr>
        <p:grpSpPr>
          <a:xfrm rot="-3910511">
            <a:off x="1682488" y="4583641"/>
            <a:ext cx="4966771" cy="11433354"/>
            <a:chOff x="0" y="0"/>
            <a:chExt cx="1308121" cy="3011254"/>
          </a:xfrm>
        </p:grpSpPr>
        <p:sp>
          <p:nvSpPr>
            <p:cNvPr name="Freeform 5" id="5"/>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6" id="6"/>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486711">
            <a:off x="10011160" y="9577750"/>
            <a:ext cx="9192617" cy="1674542"/>
            <a:chOff x="0" y="0"/>
            <a:chExt cx="2421101" cy="441032"/>
          </a:xfrm>
        </p:grpSpPr>
        <p:sp>
          <p:nvSpPr>
            <p:cNvPr name="Freeform 8" id="8"/>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9" id="9"/>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TextBox 11" id="11"/>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2" id="12"/>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
        <p:nvSpPr>
          <p:cNvPr name="Freeform 13" id="13"/>
          <p:cNvSpPr/>
          <p:nvPr/>
        </p:nvSpPr>
        <p:spPr>
          <a:xfrm flipH="false" flipV="false" rot="0">
            <a:off x="3548012" y="3166316"/>
            <a:ext cx="3954369" cy="3954369"/>
          </a:xfrm>
          <a:custGeom>
            <a:avLst/>
            <a:gdLst/>
            <a:ahLst/>
            <a:cxnLst/>
            <a:rect r="r" b="b" t="t" l="l"/>
            <a:pathLst>
              <a:path h="3954369" w="3954369">
                <a:moveTo>
                  <a:pt x="0" y="0"/>
                </a:moveTo>
                <a:lnTo>
                  <a:pt x="3954368" y="0"/>
                </a:lnTo>
                <a:lnTo>
                  <a:pt x="3954368" y="3954368"/>
                </a:lnTo>
                <a:lnTo>
                  <a:pt x="0" y="3954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4" id="14"/>
          <p:cNvSpPr/>
          <p:nvPr/>
        </p:nvSpPr>
        <p:spPr>
          <a:xfrm flipH="true">
            <a:off x="4879134" y="7696138"/>
            <a:ext cx="13403241" cy="4142560"/>
          </a:xfrm>
          <a:prstGeom prst="line">
            <a:avLst/>
          </a:prstGeom>
          <a:ln cap="flat" w="38100">
            <a:solidFill>
              <a:srgbClr val="F3F6FA"/>
            </a:solidFill>
            <a:prstDash val="solid"/>
            <a:headEnd type="none" len="sm" w="sm"/>
            <a:tailEnd type="none" len="sm" w="sm"/>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1553868" y="2607841"/>
            <a:ext cx="15705432" cy="6650459"/>
          </a:xfrm>
          <a:custGeom>
            <a:avLst/>
            <a:gdLst/>
            <a:ahLst/>
            <a:cxnLst/>
            <a:rect r="r" b="b" t="t" l="l"/>
            <a:pathLst>
              <a:path h="6650459" w="15705432">
                <a:moveTo>
                  <a:pt x="0" y="0"/>
                </a:moveTo>
                <a:lnTo>
                  <a:pt x="15705432" y="0"/>
                </a:lnTo>
                <a:lnTo>
                  <a:pt x="15705432" y="6650459"/>
                </a:lnTo>
                <a:lnTo>
                  <a:pt x="0" y="6650459"/>
                </a:lnTo>
                <a:lnTo>
                  <a:pt x="0" y="0"/>
                </a:lnTo>
                <a:close/>
              </a:path>
            </a:pathLst>
          </a:custGeom>
          <a:blipFill>
            <a:blip r:embed="rId2"/>
            <a:stretch>
              <a:fillRect l="0" t="0" r="0" b="0"/>
            </a:stretch>
          </a:blipFill>
        </p:spPr>
      </p:sp>
      <p:sp>
        <p:nvSpPr>
          <p:cNvPr name="TextBox 3" id="3"/>
          <p:cNvSpPr txBox="true"/>
          <p:nvPr/>
        </p:nvSpPr>
        <p:spPr>
          <a:xfrm rot="0">
            <a:off x="1028700" y="936749"/>
            <a:ext cx="11435908" cy="2117851"/>
          </a:xfrm>
          <a:prstGeom prst="rect">
            <a:avLst/>
          </a:prstGeom>
        </p:spPr>
        <p:txBody>
          <a:bodyPr anchor="t" rtlCol="false" tIns="0" lIns="0" bIns="0" rIns="0">
            <a:spAutoFit/>
          </a:bodyPr>
          <a:lstStyle/>
          <a:p>
            <a:pPr>
              <a:lnSpc>
                <a:spcPts val="8133"/>
              </a:lnSpc>
            </a:pPr>
            <a:r>
              <a:rPr lang="en-US" sz="8299">
                <a:solidFill>
                  <a:srgbClr val="F3F6FA"/>
                </a:solidFill>
                <a:latin typeface="League Spartan Bold"/>
              </a:rPr>
              <a:t>SYSTEM DIAGRAM​</a:t>
            </a:r>
          </a:p>
          <a:p>
            <a:pPr>
              <a:lnSpc>
                <a:spcPts val="8133"/>
              </a:lnSpc>
            </a:pPr>
            <a:r>
              <a:rPr lang="en-US" sz="8299">
                <a:solidFill>
                  <a:srgbClr val="F3F6FA"/>
                </a:solidFill>
                <a:latin typeface="League Spartan Bold"/>
              </a:rPr>
              <a: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760607" y="1055539"/>
            <a:ext cx="13846862" cy="21178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RESEARCH GAP</a:t>
            </a:r>
          </a:p>
          <a:p>
            <a:pPr algn="ctr">
              <a:lnSpc>
                <a:spcPts val="8133"/>
              </a:lnSpc>
            </a:pPr>
            <a:r>
              <a:rPr lang="en-US" sz="8299">
                <a:solidFill>
                  <a:srgbClr val="F3F6FA"/>
                </a:solidFill>
                <a:latin typeface="League Spartan Bold"/>
              </a:rPr>
              <a:t>​</a:t>
            </a:r>
          </a:p>
        </p:txBody>
      </p:sp>
      <p:grpSp>
        <p:nvGrpSpPr>
          <p:cNvPr name="Group 3" id="3"/>
          <p:cNvGrpSpPr/>
          <p:nvPr/>
        </p:nvGrpSpPr>
        <p:grpSpPr>
          <a:xfrm rot="-3910511">
            <a:off x="1682488" y="4583641"/>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rot="9148715">
            <a:off x="5472606" y="8961146"/>
            <a:ext cx="14028815" cy="0"/>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3422155" y="2744904"/>
            <a:ext cx="3580116" cy="3695604"/>
          </a:xfrm>
          <a:custGeom>
            <a:avLst/>
            <a:gdLst/>
            <a:ahLst/>
            <a:cxnLst/>
            <a:rect r="r" b="b" t="t" l="l"/>
            <a:pathLst>
              <a:path h="3695604" w="3580116">
                <a:moveTo>
                  <a:pt x="0" y="0"/>
                </a:moveTo>
                <a:lnTo>
                  <a:pt x="3580116" y="0"/>
                </a:lnTo>
                <a:lnTo>
                  <a:pt x="3580116" y="3695604"/>
                </a:lnTo>
                <a:lnTo>
                  <a:pt x="0" y="3695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8040976" y="4076804"/>
            <a:ext cx="9623570" cy="748041"/>
          </a:xfrm>
          <a:prstGeom prst="rect">
            <a:avLst/>
          </a:prstGeom>
        </p:spPr>
        <p:txBody>
          <a:bodyPr anchor="t" rtlCol="false" tIns="0" lIns="0" bIns="0" rIns="0">
            <a:spAutoFit/>
          </a:bodyPr>
          <a:lstStyle/>
          <a:p>
            <a:pPr algn="just" marL="766786" indent="-383393" lvl="1">
              <a:lnSpc>
                <a:spcPts val="6321"/>
              </a:lnSpc>
              <a:buFont typeface="Arial"/>
              <a:buChar char="•"/>
            </a:pPr>
            <a:r>
              <a:rPr lang="en-US" sz="3551">
                <a:solidFill>
                  <a:srgbClr val="F3F6FA"/>
                </a:solidFill>
                <a:latin typeface="Kollektif"/>
              </a:rPr>
              <a:t>Identifying hair disease using IOT Hat.</a:t>
            </a:r>
          </a:p>
        </p:txBody>
      </p:sp>
      <p:sp>
        <p:nvSpPr>
          <p:cNvPr name="TextBox 13" id="13"/>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4" id="14"/>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true" flipV="true" rot="-10800000">
            <a:off x="-547024" y="1967998"/>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grpSp>
        <p:nvGrpSpPr>
          <p:cNvPr name="Group 3" id="3"/>
          <p:cNvGrpSpPr/>
          <p:nvPr/>
        </p:nvGrpSpPr>
        <p:grpSpPr>
          <a:xfrm rot="-5400000">
            <a:off x="11303005" y="-1619237"/>
            <a:ext cx="3720768" cy="9119754"/>
            <a:chOff x="0" y="0"/>
            <a:chExt cx="979955" cy="2401911"/>
          </a:xfrm>
        </p:grpSpPr>
        <p:sp>
          <p:nvSpPr>
            <p:cNvPr name="Freeform 4" id="4"/>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5" id="5"/>
            <p:cNvSpPr txBox="true"/>
            <p:nvPr/>
          </p:nvSpPr>
          <p:spPr>
            <a:xfrm>
              <a:off x="0" y="-47625"/>
              <a:ext cx="979955" cy="244953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1303005" y="2786483"/>
            <a:ext cx="3720768" cy="9119754"/>
            <a:chOff x="0" y="0"/>
            <a:chExt cx="979955" cy="2401911"/>
          </a:xfrm>
        </p:grpSpPr>
        <p:sp>
          <p:nvSpPr>
            <p:cNvPr name="Freeform 7" id="7"/>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8" id="8"/>
            <p:cNvSpPr txBox="true"/>
            <p:nvPr/>
          </p:nvSpPr>
          <p:spPr>
            <a:xfrm>
              <a:off x="0" y="-47625"/>
              <a:ext cx="979955" cy="2449536"/>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rot="0">
            <a:off x="9136021" y="2406331"/>
            <a:ext cx="6614925" cy="0"/>
          </a:xfrm>
          <a:prstGeom prst="line">
            <a:avLst/>
          </a:prstGeom>
          <a:ln cap="flat" w="38100">
            <a:solidFill>
              <a:srgbClr val="0B1320"/>
            </a:solidFill>
            <a:prstDash val="solid"/>
            <a:headEnd type="none" len="sm" w="sm"/>
            <a:tailEnd type="none" len="sm" w="sm"/>
          </a:ln>
        </p:spPr>
      </p:sp>
      <p:sp>
        <p:nvSpPr>
          <p:cNvPr name="AutoShape 10" id="10"/>
          <p:cNvSpPr/>
          <p:nvPr/>
        </p:nvSpPr>
        <p:spPr>
          <a:xfrm rot="0">
            <a:off x="9136021" y="6850152"/>
            <a:ext cx="6614925" cy="0"/>
          </a:xfrm>
          <a:prstGeom prst="line">
            <a:avLst/>
          </a:prstGeom>
          <a:ln cap="flat" w="38100">
            <a:solidFill>
              <a:srgbClr val="0B1320"/>
            </a:solidFill>
            <a:prstDash val="solid"/>
            <a:headEnd type="none" len="sm" w="sm"/>
            <a:tailEnd type="none" len="sm" w="sm"/>
          </a:ln>
        </p:spPr>
      </p:sp>
      <p:sp>
        <p:nvSpPr>
          <p:cNvPr name="Freeform 11" id="11"/>
          <p:cNvSpPr/>
          <p:nvPr/>
        </p:nvSpPr>
        <p:spPr>
          <a:xfrm flipH="false" flipV="false" rot="0">
            <a:off x="1827380" y="3441913"/>
            <a:ext cx="4770783" cy="4114800"/>
          </a:xfrm>
          <a:custGeom>
            <a:avLst/>
            <a:gdLst/>
            <a:ahLst/>
            <a:cxnLst/>
            <a:rect r="r" b="b" t="t" l="l"/>
            <a:pathLst>
              <a:path h="4114800" w="4770783">
                <a:moveTo>
                  <a:pt x="0" y="0"/>
                </a:moveTo>
                <a:lnTo>
                  <a:pt x="4770782" y="0"/>
                </a:lnTo>
                <a:lnTo>
                  <a:pt x="4770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69051" y="547718"/>
            <a:ext cx="7089217" cy="2689475"/>
          </a:xfrm>
          <a:prstGeom prst="rect">
            <a:avLst/>
          </a:prstGeom>
        </p:spPr>
        <p:txBody>
          <a:bodyPr anchor="t" rtlCol="false" tIns="0" lIns="0" bIns="0" rIns="0">
            <a:spAutoFit/>
          </a:bodyPr>
          <a:lstStyle/>
          <a:p>
            <a:pPr>
              <a:lnSpc>
                <a:spcPts val="10836"/>
              </a:lnSpc>
            </a:pPr>
            <a:r>
              <a:rPr lang="en-US" sz="7740">
                <a:solidFill>
                  <a:srgbClr val="F3F6FA"/>
                </a:solidFill>
                <a:latin typeface="League Spartan Bold"/>
              </a:rPr>
              <a:t>  Specific Objectives</a:t>
            </a:r>
          </a:p>
        </p:txBody>
      </p:sp>
      <p:sp>
        <p:nvSpPr>
          <p:cNvPr name="TextBox 13" id="13"/>
          <p:cNvSpPr txBox="true"/>
          <p:nvPr/>
        </p:nvSpPr>
        <p:spPr>
          <a:xfrm rot="0">
            <a:off x="9136021" y="1539796"/>
            <a:ext cx="5775752" cy="762600"/>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MAIN OBJECTIVE​</a:t>
            </a:r>
          </a:p>
        </p:txBody>
      </p:sp>
      <p:sp>
        <p:nvSpPr>
          <p:cNvPr name="TextBox 14" id="14"/>
          <p:cNvSpPr txBox="true"/>
          <p:nvPr/>
        </p:nvSpPr>
        <p:spPr>
          <a:xfrm rot="0">
            <a:off x="9144000" y="2797765"/>
            <a:ext cx="7536190" cy="1643914"/>
          </a:xfrm>
          <a:prstGeom prst="rect">
            <a:avLst/>
          </a:prstGeom>
        </p:spPr>
        <p:txBody>
          <a:bodyPr anchor="t" rtlCol="false" tIns="0" lIns="0" bIns="0" rIns="0">
            <a:spAutoFit/>
          </a:bodyPr>
          <a:lstStyle/>
          <a:p>
            <a:pPr algn="just" marL="541908" indent="-270954" lvl="1">
              <a:lnSpc>
                <a:spcPts val="4467"/>
              </a:lnSpc>
              <a:buFont typeface="Arial"/>
              <a:buChar char="•"/>
            </a:pPr>
            <a:r>
              <a:rPr lang="en-US" sz="2509">
                <a:solidFill>
                  <a:srgbClr val="0B1320"/>
                </a:solidFill>
                <a:latin typeface="Kollektif"/>
              </a:rPr>
              <a:t>Can identifying ware or not status and if ware hat start the image capturing. </a:t>
            </a:r>
          </a:p>
          <a:p>
            <a:pPr algn="just">
              <a:lnSpc>
                <a:spcPts val="4467"/>
              </a:lnSpc>
            </a:pPr>
          </a:p>
        </p:txBody>
      </p:sp>
      <p:sp>
        <p:nvSpPr>
          <p:cNvPr name="TextBox 15" id="15"/>
          <p:cNvSpPr txBox="true"/>
          <p:nvPr/>
        </p:nvSpPr>
        <p:spPr>
          <a:xfrm rot="0">
            <a:off x="9136021" y="5945517"/>
            <a:ext cx="5559436" cy="762600"/>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SUB OBJECTIVE​</a:t>
            </a:r>
          </a:p>
        </p:txBody>
      </p:sp>
      <p:sp>
        <p:nvSpPr>
          <p:cNvPr name="TextBox 16" id="16"/>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7" id="17"/>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
        <p:nvSpPr>
          <p:cNvPr name="TextBox 18" id="18"/>
          <p:cNvSpPr txBox="true"/>
          <p:nvPr/>
        </p:nvSpPr>
        <p:spPr>
          <a:xfrm rot="0">
            <a:off x="9144000" y="7203485"/>
            <a:ext cx="7082515" cy="1081939"/>
          </a:xfrm>
          <a:prstGeom prst="rect">
            <a:avLst/>
          </a:prstGeom>
        </p:spPr>
        <p:txBody>
          <a:bodyPr anchor="t" rtlCol="false" tIns="0" lIns="0" bIns="0" rIns="0">
            <a:spAutoFit/>
          </a:bodyPr>
          <a:lstStyle/>
          <a:p>
            <a:pPr algn="just" marL="541908" indent="-270954" lvl="1">
              <a:lnSpc>
                <a:spcPts val="4467"/>
              </a:lnSpc>
              <a:buFont typeface="Arial"/>
              <a:buChar char="•"/>
            </a:pPr>
            <a:r>
              <a:rPr lang="en-US" sz="2509">
                <a:solidFill>
                  <a:srgbClr val="0B1320"/>
                </a:solidFill>
                <a:latin typeface="Kollektif"/>
              </a:rPr>
              <a:t>Identifying Hair disease </a:t>
            </a:r>
          </a:p>
          <a:p>
            <a:pPr algn="just" marL="541908" indent="-270954" lvl="1">
              <a:lnSpc>
                <a:spcPts val="4467"/>
              </a:lnSpc>
              <a:buFont typeface="Arial"/>
              <a:buChar char="•"/>
            </a:pPr>
            <a:r>
              <a:rPr lang="en-US" sz="2509">
                <a:solidFill>
                  <a:srgbClr val="0B1320"/>
                </a:solidFill>
                <a:latin typeface="Kollektif"/>
              </a:rPr>
              <a:t>Identifying hat ware or not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760607" y="1055539"/>
            <a:ext cx="13846862"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TECHNOLOGIES</a:t>
            </a:r>
          </a:p>
        </p:txBody>
      </p:sp>
      <p:grpSp>
        <p:nvGrpSpPr>
          <p:cNvPr name="Group 3" id="3"/>
          <p:cNvGrpSpPr/>
          <p:nvPr/>
        </p:nvGrpSpPr>
        <p:grpSpPr>
          <a:xfrm rot="-3910511">
            <a:off x="1998885" y="5078613"/>
            <a:ext cx="3876038" cy="11433354"/>
            <a:chOff x="0" y="0"/>
            <a:chExt cx="1020850" cy="3011254"/>
          </a:xfrm>
        </p:grpSpPr>
        <p:sp>
          <p:nvSpPr>
            <p:cNvPr name="Freeform 4" id="4"/>
            <p:cNvSpPr/>
            <p:nvPr/>
          </p:nvSpPr>
          <p:spPr>
            <a:xfrm flipH="false" flipV="false" rot="0">
              <a:off x="0" y="0"/>
              <a:ext cx="1020850" cy="3011254"/>
            </a:xfrm>
            <a:custGeom>
              <a:avLst/>
              <a:gdLst/>
              <a:ahLst/>
              <a:cxnLst/>
              <a:rect r="r" b="b" t="t" l="l"/>
              <a:pathLst>
                <a:path h="3011254" w="1020850">
                  <a:moveTo>
                    <a:pt x="0" y="0"/>
                  </a:moveTo>
                  <a:lnTo>
                    <a:pt x="1020850" y="0"/>
                  </a:lnTo>
                  <a:lnTo>
                    <a:pt x="1020850" y="3011254"/>
                  </a:lnTo>
                  <a:lnTo>
                    <a:pt x="0" y="3011254"/>
                  </a:lnTo>
                  <a:close/>
                </a:path>
              </a:pathLst>
            </a:custGeom>
            <a:solidFill>
              <a:srgbClr val="F3F6FA"/>
            </a:solidFill>
          </p:spPr>
        </p:sp>
        <p:sp>
          <p:nvSpPr>
            <p:cNvPr name="TextBox 5" id="5"/>
            <p:cNvSpPr txBox="true"/>
            <p:nvPr/>
          </p:nvSpPr>
          <p:spPr>
            <a:xfrm>
              <a:off x="0" y="-47625"/>
              <a:ext cx="1020850"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34018" y="9900111"/>
            <a:ext cx="9192617" cy="1350560"/>
            <a:chOff x="0" y="0"/>
            <a:chExt cx="2421101" cy="355703"/>
          </a:xfrm>
        </p:grpSpPr>
        <p:sp>
          <p:nvSpPr>
            <p:cNvPr name="Freeform 7" id="7"/>
            <p:cNvSpPr/>
            <p:nvPr/>
          </p:nvSpPr>
          <p:spPr>
            <a:xfrm flipH="false" flipV="false" rot="0">
              <a:off x="0" y="0"/>
              <a:ext cx="2421101" cy="355703"/>
            </a:xfrm>
            <a:custGeom>
              <a:avLst/>
              <a:gdLst/>
              <a:ahLst/>
              <a:cxnLst/>
              <a:rect r="r" b="b" t="t" l="l"/>
              <a:pathLst>
                <a:path h="355703" w="2421101">
                  <a:moveTo>
                    <a:pt x="0" y="0"/>
                  </a:moveTo>
                  <a:lnTo>
                    <a:pt x="2421101" y="0"/>
                  </a:lnTo>
                  <a:lnTo>
                    <a:pt x="2421101" y="355703"/>
                  </a:lnTo>
                  <a:lnTo>
                    <a:pt x="0" y="355703"/>
                  </a:lnTo>
                  <a:close/>
                </a:path>
              </a:pathLst>
            </a:custGeom>
            <a:solidFill>
              <a:srgbClr val="497183"/>
            </a:solidFill>
          </p:spPr>
        </p:sp>
        <p:sp>
          <p:nvSpPr>
            <p:cNvPr name="TextBox 8" id="8"/>
            <p:cNvSpPr txBox="true"/>
            <p:nvPr/>
          </p:nvSpPr>
          <p:spPr>
            <a:xfrm>
              <a:off x="0" y="-47625"/>
              <a:ext cx="2421101" cy="40332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flipH="true">
            <a:off x="6500164" y="6017083"/>
            <a:ext cx="12441290" cy="6482435"/>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3021672" y="3657600"/>
            <a:ext cx="2971800" cy="1485900"/>
          </a:xfrm>
          <a:custGeom>
            <a:avLst/>
            <a:gdLst/>
            <a:ahLst/>
            <a:cxnLst/>
            <a:rect r="r" b="b" t="t" l="l"/>
            <a:pathLst>
              <a:path h="1485900" w="2971800">
                <a:moveTo>
                  <a:pt x="0" y="0"/>
                </a:moveTo>
                <a:lnTo>
                  <a:pt x="2971800" y="0"/>
                </a:lnTo>
                <a:lnTo>
                  <a:pt x="2971800" y="1485900"/>
                </a:lnTo>
                <a:lnTo>
                  <a:pt x="0" y="1485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168714" y="3674146"/>
            <a:ext cx="1469354" cy="1469354"/>
          </a:xfrm>
          <a:custGeom>
            <a:avLst/>
            <a:gdLst/>
            <a:ahLst/>
            <a:cxnLst/>
            <a:rect r="r" b="b" t="t" l="l"/>
            <a:pathLst>
              <a:path h="1469354" w="1469354">
                <a:moveTo>
                  <a:pt x="0" y="0"/>
                </a:moveTo>
                <a:lnTo>
                  <a:pt x="1469354" y="0"/>
                </a:lnTo>
                <a:lnTo>
                  <a:pt x="1469354" y="1469354"/>
                </a:lnTo>
                <a:lnTo>
                  <a:pt x="0" y="1469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659045" y="6289609"/>
            <a:ext cx="1664632" cy="1664632"/>
          </a:xfrm>
          <a:custGeom>
            <a:avLst/>
            <a:gdLst/>
            <a:ahLst/>
            <a:cxnLst/>
            <a:rect r="r" b="b" t="t" l="l"/>
            <a:pathLst>
              <a:path h="1664632" w="1664632">
                <a:moveTo>
                  <a:pt x="0" y="0"/>
                </a:moveTo>
                <a:lnTo>
                  <a:pt x="1664632" y="0"/>
                </a:lnTo>
                <a:lnTo>
                  <a:pt x="1664632" y="1664632"/>
                </a:lnTo>
                <a:lnTo>
                  <a:pt x="0" y="16646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0482789" y="6289609"/>
            <a:ext cx="1685925" cy="1685925"/>
          </a:xfrm>
          <a:custGeom>
            <a:avLst/>
            <a:gdLst/>
            <a:ahLst/>
            <a:cxnLst/>
            <a:rect r="r" b="b" t="t" l="l"/>
            <a:pathLst>
              <a:path h="1685925" w="1685925">
                <a:moveTo>
                  <a:pt x="0" y="0"/>
                </a:moveTo>
                <a:lnTo>
                  <a:pt x="1685925" y="0"/>
                </a:lnTo>
                <a:lnTo>
                  <a:pt x="1685925" y="1685925"/>
                </a:lnTo>
                <a:lnTo>
                  <a:pt x="0" y="16859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7712203" y="2756530"/>
            <a:ext cx="2863593" cy="3304587"/>
          </a:xfrm>
          <a:custGeom>
            <a:avLst/>
            <a:gdLst/>
            <a:ahLst/>
            <a:cxnLst/>
            <a:rect r="r" b="b" t="t" l="l"/>
            <a:pathLst>
              <a:path h="3304587" w="2863593">
                <a:moveTo>
                  <a:pt x="0" y="0"/>
                </a:moveTo>
                <a:lnTo>
                  <a:pt x="2863594" y="0"/>
                </a:lnTo>
                <a:lnTo>
                  <a:pt x="2863594" y="3304586"/>
                </a:lnTo>
                <a:lnTo>
                  <a:pt x="0" y="3304586"/>
                </a:lnTo>
                <a:lnTo>
                  <a:pt x="0" y="0"/>
                </a:lnTo>
                <a:close/>
              </a:path>
            </a:pathLst>
          </a:custGeom>
          <a:blipFill>
            <a:blip r:embed="rId12"/>
            <a:stretch>
              <a:fillRect l="0" t="0" r="0" b="0"/>
            </a:stretch>
          </a:blipFill>
        </p:spPr>
      </p:sp>
      <p:sp>
        <p:nvSpPr>
          <p:cNvPr name="TextBox 16" id="16"/>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7" id="17"/>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625140" y="4012576"/>
            <a:ext cx="3211350" cy="12560894"/>
            <a:chOff x="0" y="0"/>
            <a:chExt cx="845788" cy="3308219"/>
          </a:xfrm>
        </p:grpSpPr>
        <p:sp>
          <p:nvSpPr>
            <p:cNvPr name="Freeform 3" id="3"/>
            <p:cNvSpPr/>
            <p:nvPr/>
          </p:nvSpPr>
          <p:spPr>
            <a:xfrm flipH="false" flipV="false" rot="0">
              <a:off x="0" y="0"/>
              <a:ext cx="845788" cy="3308219"/>
            </a:xfrm>
            <a:custGeom>
              <a:avLst/>
              <a:gdLst/>
              <a:ahLst/>
              <a:cxnLst/>
              <a:rect r="r" b="b" t="t" l="l"/>
              <a:pathLst>
                <a:path h="3308219" w="845788">
                  <a:moveTo>
                    <a:pt x="0" y="0"/>
                  </a:moveTo>
                  <a:lnTo>
                    <a:pt x="845788" y="0"/>
                  </a:lnTo>
                  <a:lnTo>
                    <a:pt x="845788" y="3308219"/>
                  </a:lnTo>
                  <a:lnTo>
                    <a:pt x="0" y="3308219"/>
                  </a:lnTo>
                  <a:close/>
                </a:path>
              </a:pathLst>
            </a:custGeom>
            <a:solidFill>
              <a:srgbClr val="497183"/>
            </a:solidFill>
          </p:spPr>
        </p:sp>
        <p:sp>
          <p:nvSpPr>
            <p:cNvPr name="TextBox 4" id="4"/>
            <p:cNvSpPr txBox="true"/>
            <p:nvPr/>
          </p:nvSpPr>
          <p:spPr>
            <a:xfrm>
              <a:off x="0" y="-47625"/>
              <a:ext cx="845788" cy="335584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462287" y="5860454"/>
            <a:ext cx="15424018" cy="6198270"/>
            <a:chOff x="0" y="0"/>
            <a:chExt cx="4062293" cy="1632466"/>
          </a:xfrm>
        </p:grpSpPr>
        <p:sp>
          <p:nvSpPr>
            <p:cNvPr name="Freeform 6" id="6"/>
            <p:cNvSpPr/>
            <p:nvPr/>
          </p:nvSpPr>
          <p:spPr>
            <a:xfrm flipH="false" flipV="false" rot="0">
              <a:off x="0" y="0"/>
              <a:ext cx="4062293" cy="1632466"/>
            </a:xfrm>
            <a:custGeom>
              <a:avLst/>
              <a:gdLst/>
              <a:ahLst/>
              <a:cxnLst/>
              <a:rect r="r" b="b" t="t" l="l"/>
              <a:pathLst>
                <a:path h="1632466" w="4062293">
                  <a:moveTo>
                    <a:pt x="0" y="0"/>
                  </a:moveTo>
                  <a:lnTo>
                    <a:pt x="4062293" y="0"/>
                  </a:lnTo>
                  <a:lnTo>
                    <a:pt x="4062293" y="1632466"/>
                  </a:lnTo>
                  <a:lnTo>
                    <a:pt x="0" y="1632466"/>
                  </a:lnTo>
                  <a:close/>
                </a:path>
              </a:pathLst>
            </a:custGeom>
            <a:solidFill>
              <a:srgbClr val="F3F6FA"/>
            </a:solidFill>
          </p:spPr>
        </p:sp>
        <p:sp>
          <p:nvSpPr>
            <p:cNvPr name="TextBox 7" id="7"/>
            <p:cNvSpPr txBox="true"/>
            <p:nvPr/>
          </p:nvSpPr>
          <p:spPr>
            <a:xfrm>
              <a:off x="0" y="-47625"/>
              <a:ext cx="4062293" cy="168009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444959" y="7361634"/>
            <a:ext cx="2405784" cy="2405784"/>
          </a:xfrm>
          <a:custGeom>
            <a:avLst/>
            <a:gdLst/>
            <a:ahLst/>
            <a:cxnLst/>
            <a:rect r="r" b="b" t="t" l="l"/>
            <a:pathLst>
              <a:path h="2405784" w="2405784">
                <a:moveTo>
                  <a:pt x="0" y="0"/>
                </a:moveTo>
                <a:lnTo>
                  <a:pt x="2405784" y="0"/>
                </a:lnTo>
                <a:lnTo>
                  <a:pt x="2405784" y="2405784"/>
                </a:lnTo>
                <a:lnTo>
                  <a:pt x="0" y="2405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3004931">
            <a:off x="8617932" y="8595381"/>
            <a:ext cx="3840452" cy="6053778"/>
          </a:xfrm>
          <a:custGeom>
            <a:avLst/>
            <a:gdLst/>
            <a:ahLst/>
            <a:cxnLst/>
            <a:rect r="r" b="b" t="t" l="l"/>
            <a:pathLst>
              <a:path h="6053778" w="3840452">
                <a:moveTo>
                  <a:pt x="3840452" y="6053778"/>
                </a:moveTo>
                <a:lnTo>
                  <a:pt x="0" y="6053778"/>
                </a:lnTo>
                <a:lnTo>
                  <a:pt x="0" y="0"/>
                </a:lnTo>
                <a:lnTo>
                  <a:pt x="3840452" y="0"/>
                </a:lnTo>
                <a:lnTo>
                  <a:pt x="3840452" y="6053778"/>
                </a:lnTo>
                <a:close/>
              </a:path>
            </a:pathLst>
          </a:custGeom>
          <a:blipFill>
            <a:blip r:embed="rId4">
              <a:alphaModFix amt="64000"/>
              <a:extLst>
                <a:ext uri="{96DAC541-7B7A-43D3-8B79-37D633B846F1}">
                  <asvg:svgBlip xmlns:asvg="http://schemas.microsoft.com/office/drawing/2016/SVG/main" r:embed="rId5"/>
                </a:ext>
              </a:extLst>
            </a:blip>
            <a:stretch>
              <a:fillRect l="0" t="0" r="-61881" b="0"/>
            </a:stretch>
          </a:blipFill>
        </p:spPr>
      </p:sp>
      <p:sp>
        <p:nvSpPr>
          <p:cNvPr name="TextBox 10" id="10"/>
          <p:cNvSpPr txBox="true"/>
          <p:nvPr/>
        </p:nvSpPr>
        <p:spPr>
          <a:xfrm rot="0">
            <a:off x="1028700" y="917699"/>
            <a:ext cx="16433907" cy="956441"/>
          </a:xfrm>
          <a:prstGeom prst="rect">
            <a:avLst/>
          </a:prstGeom>
        </p:spPr>
        <p:txBody>
          <a:bodyPr anchor="t" rtlCol="false" tIns="0" lIns="0" bIns="0" rIns="0">
            <a:spAutoFit/>
          </a:bodyPr>
          <a:lstStyle/>
          <a:p>
            <a:pPr>
              <a:lnSpc>
                <a:spcPts val="7154"/>
              </a:lnSpc>
            </a:pPr>
            <a:r>
              <a:rPr lang="en-US" sz="7300">
                <a:solidFill>
                  <a:srgbClr val="F3F6FA"/>
                </a:solidFill>
                <a:latin typeface="League Spartan Bold"/>
              </a:rPr>
              <a:t>DEMOSTRATION EVIDENCE VIDEO</a:t>
            </a:r>
          </a:p>
        </p:txBody>
      </p:sp>
      <p:sp>
        <p:nvSpPr>
          <p:cNvPr name="TextBox 11" id="11"/>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2" id="12"/>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
        <p:nvSpPr>
          <p:cNvPr name="TextBox 13" id="13"/>
          <p:cNvSpPr txBox="true"/>
          <p:nvPr/>
        </p:nvSpPr>
        <p:spPr>
          <a:xfrm rot="0">
            <a:off x="2104492" y="3384383"/>
            <a:ext cx="13627432" cy="2182249"/>
          </a:xfrm>
          <a:prstGeom prst="rect">
            <a:avLst/>
          </a:prstGeom>
        </p:spPr>
        <p:txBody>
          <a:bodyPr anchor="t" rtlCol="false" tIns="0" lIns="0" bIns="0" rIns="0">
            <a:spAutoFit/>
          </a:bodyPr>
          <a:lstStyle/>
          <a:p>
            <a:pPr algn="just">
              <a:lnSpc>
                <a:spcPts val="8951"/>
              </a:lnSpc>
            </a:pPr>
            <a:r>
              <a:rPr lang="en-US" sz="5029" u="sng">
                <a:solidFill>
                  <a:srgbClr val="F3F6FA"/>
                </a:solidFill>
                <a:latin typeface="Kollektif"/>
                <a:hlinkClick r:id="rId6" tooltip="https://www.canva.com/design/DAFy2lilDSw/cOC6fyvMciPBzVRV8CmXkA/edit"/>
              </a:rPr>
              <a:t>https://drive.google.com/file/d/1fZnQ6Mm5G-3D-5gKzJvBnfkBfhFzhBHf/view?usp=drive_link</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5429070" y="4829049"/>
            <a:ext cx="13846862"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Demonstration</a:t>
            </a:r>
          </a:p>
        </p:txBody>
      </p:sp>
      <p:grpSp>
        <p:nvGrpSpPr>
          <p:cNvPr name="Group 3" id="3"/>
          <p:cNvGrpSpPr/>
          <p:nvPr/>
        </p:nvGrpSpPr>
        <p:grpSpPr>
          <a:xfrm rot="-3910511">
            <a:off x="1682488" y="4583641"/>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TextBox 10" id="10"/>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1" id="11"/>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
        <p:nvSpPr>
          <p:cNvPr name="Freeform 12" id="12"/>
          <p:cNvSpPr/>
          <p:nvPr/>
        </p:nvSpPr>
        <p:spPr>
          <a:xfrm flipH="false" flipV="false" rot="0">
            <a:off x="3548012" y="3166316"/>
            <a:ext cx="3954369" cy="3954369"/>
          </a:xfrm>
          <a:custGeom>
            <a:avLst/>
            <a:gdLst/>
            <a:ahLst/>
            <a:cxnLst/>
            <a:rect r="r" b="b" t="t" l="l"/>
            <a:pathLst>
              <a:path h="3954369" w="3954369">
                <a:moveTo>
                  <a:pt x="0" y="0"/>
                </a:moveTo>
                <a:lnTo>
                  <a:pt x="3954368" y="0"/>
                </a:lnTo>
                <a:lnTo>
                  <a:pt x="3954368" y="3954368"/>
                </a:lnTo>
                <a:lnTo>
                  <a:pt x="0" y="3954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rot="9148715">
            <a:off x="5472606" y="8961146"/>
            <a:ext cx="14028815" cy="0"/>
          </a:xfrm>
          <a:prstGeom prst="line">
            <a:avLst/>
          </a:prstGeom>
          <a:ln cap="flat" w="38100">
            <a:solidFill>
              <a:srgbClr val="F3F6FA"/>
            </a:solidFill>
            <a:prstDash val="solid"/>
            <a:headEnd type="none" len="sm" w="sm"/>
            <a:tailEnd type="none" len="sm" w="sm"/>
          </a:ln>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3910511">
            <a:off x="1682488" y="4583641"/>
            <a:ext cx="4966771" cy="11433354"/>
            <a:chOff x="0" y="0"/>
            <a:chExt cx="1308121" cy="3011254"/>
          </a:xfrm>
        </p:grpSpPr>
        <p:sp>
          <p:nvSpPr>
            <p:cNvPr name="Freeform 3" id="3"/>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4" id="4"/>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86711">
            <a:off x="10011160" y="9577750"/>
            <a:ext cx="9192617" cy="1674542"/>
            <a:chOff x="0" y="0"/>
            <a:chExt cx="2421101" cy="441032"/>
          </a:xfrm>
        </p:grpSpPr>
        <p:sp>
          <p:nvSpPr>
            <p:cNvPr name="Freeform 6" id="6"/>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7" id="7"/>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9" id="9"/>
          <p:cNvSpPr/>
          <p:nvPr/>
        </p:nvSpPr>
        <p:spPr>
          <a:xfrm rot="9148715">
            <a:off x="5472606" y="8961146"/>
            <a:ext cx="14028815" cy="0"/>
          </a:xfrm>
          <a:prstGeom prst="line">
            <a:avLst/>
          </a:prstGeom>
          <a:ln cap="flat" w="38100">
            <a:solidFill>
              <a:srgbClr val="F3F6FA"/>
            </a:solidFill>
            <a:prstDash val="solid"/>
            <a:headEnd type="none" len="sm" w="sm"/>
            <a:tailEnd type="none" len="sm" w="sm"/>
          </a:ln>
        </p:spPr>
      </p:sp>
      <p:sp>
        <p:nvSpPr>
          <p:cNvPr name="Freeform 10" id="10"/>
          <p:cNvSpPr/>
          <p:nvPr/>
        </p:nvSpPr>
        <p:spPr>
          <a:xfrm flipH="false" flipV="false" rot="0">
            <a:off x="5638131" y="2496569"/>
            <a:ext cx="7011739" cy="5293863"/>
          </a:xfrm>
          <a:custGeom>
            <a:avLst/>
            <a:gdLst/>
            <a:ahLst/>
            <a:cxnLst/>
            <a:rect r="r" b="b" t="t" l="l"/>
            <a:pathLst>
              <a:path h="5293863" w="7011739">
                <a:moveTo>
                  <a:pt x="0" y="0"/>
                </a:moveTo>
                <a:lnTo>
                  <a:pt x="7011738" y="0"/>
                </a:lnTo>
                <a:lnTo>
                  <a:pt x="7011738" y="5293862"/>
                </a:lnTo>
                <a:lnTo>
                  <a:pt x="0" y="5293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2" id="12"/>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5134293">
            <a:off x="1217152" y="3512124"/>
            <a:ext cx="4160046" cy="12620541"/>
            <a:chOff x="0" y="0"/>
            <a:chExt cx="1095650" cy="3323928"/>
          </a:xfrm>
        </p:grpSpPr>
        <p:sp>
          <p:nvSpPr>
            <p:cNvPr name="Freeform 3" id="3"/>
            <p:cNvSpPr/>
            <p:nvPr/>
          </p:nvSpPr>
          <p:spPr>
            <a:xfrm flipH="false" flipV="false" rot="0">
              <a:off x="0" y="0"/>
              <a:ext cx="1095650" cy="3323929"/>
            </a:xfrm>
            <a:custGeom>
              <a:avLst/>
              <a:gdLst/>
              <a:ahLst/>
              <a:cxnLst/>
              <a:rect r="r" b="b" t="t" l="l"/>
              <a:pathLst>
                <a:path h="3323929" w="1095650">
                  <a:moveTo>
                    <a:pt x="0" y="0"/>
                  </a:moveTo>
                  <a:lnTo>
                    <a:pt x="1095650" y="0"/>
                  </a:lnTo>
                  <a:lnTo>
                    <a:pt x="1095650" y="3323929"/>
                  </a:lnTo>
                  <a:lnTo>
                    <a:pt x="0" y="3323929"/>
                  </a:lnTo>
                  <a:close/>
                </a:path>
              </a:pathLst>
            </a:custGeom>
            <a:solidFill>
              <a:srgbClr val="497183"/>
            </a:solidFill>
          </p:spPr>
        </p:sp>
        <p:sp>
          <p:nvSpPr>
            <p:cNvPr name="TextBox 4" id="4"/>
            <p:cNvSpPr txBox="true"/>
            <p:nvPr/>
          </p:nvSpPr>
          <p:spPr>
            <a:xfrm>
              <a:off x="0" y="-47625"/>
              <a:ext cx="1095650" cy="3371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710493">
            <a:off x="9070548" y="3956660"/>
            <a:ext cx="15424018" cy="8073552"/>
            <a:chOff x="0" y="0"/>
            <a:chExt cx="4062293" cy="2126368"/>
          </a:xfrm>
        </p:grpSpPr>
        <p:sp>
          <p:nvSpPr>
            <p:cNvPr name="Freeform 6" id="6"/>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F3F6FA"/>
            </a:solidFill>
          </p:spPr>
        </p:sp>
        <p:sp>
          <p:nvSpPr>
            <p:cNvPr name="TextBox 7" id="7"/>
            <p:cNvSpPr txBox="true"/>
            <p:nvPr/>
          </p:nvSpPr>
          <p:spPr>
            <a:xfrm>
              <a:off x="0" y="-47625"/>
              <a:ext cx="4062293" cy="217399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144500" y="570759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20735" y="1200150"/>
            <a:ext cx="11411873" cy="1089151"/>
          </a:xfrm>
          <a:prstGeom prst="rect">
            <a:avLst/>
          </a:prstGeom>
        </p:spPr>
        <p:txBody>
          <a:bodyPr anchor="t" rtlCol="false" tIns="0" lIns="0" bIns="0" rIns="0">
            <a:spAutoFit/>
          </a:bodyPr>
          <a:lstStyle/>
          <a:p>
            <a:pPr>
              <a:lnSpc>
                <a:spcPts val="8133"/>
              </a:lnSpc>
            </a:pPr>
            <a:r>
              <a:rPr lang="en-US" sz="8299">
                <a:solidFill>
                  <a:srgbClr val="F3F6FA"/>
                </a:solidFill>
                <a:latin typeface="League Spartan Bold"/>
              </a:rPr>
              <a:t>MAIN OBJECTIVES​</a:t>
            </a:r>
          </a:p>
        </p:txBody>
      </p:sp>
      <p:sp>
        <p:nvSpPr>
          <p:cNvPr name="TextBox 10" id="10"/>
          <p:cNvSpPr txBox="true"/>
          <p:nvPr/>
        </p:nvSpPr>
        <p:spPr>
          <a:xfrm rot="0">
            <a:off x="788349" y="3027231"/>
            <a:ext cx="11459929" cy="3142751"/>
          </a:xfrm>
          <a:prstGeom prst="rect">
            <a:avLst/>
          </a:prstGeom>
        </p:spPr>
        <p:txBody>
          <a:bodyPr anchor="t" rtlCol="false" tIns="0" lIns="0" bIns="0" rIns="0">
            <a:spAutoFit/>
          </a:bodyPr>
          <a:lstStyle/>
          <a:p>
            <a:pPr algn="just">
              <a:lnSpc>
                <a:spcPts val="5075"/>
              </a:lnSpc>
            </a:pPr>
            <a:r>
              <a:rPr lang="en-US" sz="2851">
                <a:solidFill>
                  <a:srgbClr val="F3F6FA"/>
                </a:solidFill>
                <a:latin typeface="Kollektif"/>
              </a:rPr>
              <a:t>The main objective of "Empowering Hair Health with Intelligent Hair Disease Management Systems" research is to identify, understand, and develop effective treatments for various hair and scalp disorders that affect human beings. All are done in the mobile application through.​</a:t>
            </a:r>
          </a:p>
          <a:p>
            <a:pPr algn="just">
              <a:lnSpc>
                <a:spcPts val="5075"/>
              </a:lnSpc>
            </a:pPr>
          </a:p>
        </p:txBody>
      </p:sp>
      <p:sp>
        <p:nvSpPr>
          <p:cNvPr name="TextBox 11" id="11"/>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2023 - 154</a:t>
            </a:r>
          </a:p>
        </p:txBody>
      </p:sp>
      <p:sp>
        <p:nvSpPr>
          <p:cNvPr name="TextBox 12" id="12"/>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FFFFFF"/>
                </a:solidFill>
                <a:latin typeface="Kollektif"/>
              </a:rPr>
              <a:t>IT4010 | 2023</a:t>
            </a:r>
          </a:p>
        </p:txBody>
      </p:sp>
      <p:sp>
        <p:nvSpPr>
          <p:cNvPr name="Freeform 13" id="13"/>
          <p:cNvSpPr/>
          <p:nvPr/>
        </p:nvSpPr>
        <p:spPr>
          <a:xfrm flipH="true" flipV="true" rot="-3004931">
            <a:off x="8039505" y="7452484"/>
            <a:ext cx="4379678" cy="6903771"/>
          </a:xfrm>
          <a:custGeom>
            <a:avLst/>
            <a:gdLst/>
            <a:ahLst/>
            <a:cxnLst/>
            <a:rect r="r" b="b" t="t" l="l"/>
            <a:pathLst>
              <a:path h="6903771" w="4379678">
                <a:moveTo>
                  <a:pt x="4379679" y="6903771"/>
                </a:moveTo>
                <a:lnTo>
                  <a:pt x="0" y="6903771"/>
                </a:lnTo>
                <a:lnTo>
                  <a:pt x="0" y="0"/>
                </a:lnTo>
                <a:lnTo>
                  <a:pt x="4379679" y="0"/>
                </a:lnTo>
                <a:lnTo>
                  <a:pt x="4379679" y="6903771"/>
                </a:lnTo>
                <a:close/>
              </a:path>
            </a:pathLst>
          </a:custGeom>
          <a:blipFill>
            <a:blip r:embed="rId4">
              <a:alphaModFix amt="64000"/>
              <a:extLst>
                <a:ext uri="{96DAC541-7B7A-43D3-8B79-37D633B846F1}">
                  <asvg:svgBlip xmlns:asvg="http://schemas.microsoft.com/office/drawing/2016/SVG/main" r:embed="rId5"/>
                </a:ext>
              </a:extLst>
            </a:blip>
            <a:stretch>
              <a:fillRect l="0" t="0" r="-6188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738456" y="866314"/>
            <a:ext cx="11851949"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SUB OBJECTIVES​</a:t>
            </a:r>
          </a:p>
        </p:txBody>
      </p:sp>
      <p:sp>
        <p:nvSpPr>
          <p:cNvPr name="TextBox 3" id="3"/>
          <p:cNvSpPr txBox="true"/>
          <p:nvPr/>
        </p:nvSpPr>
        <p:spPr>
          <a:xfrm rot="0">
            <a:off x="8303904" y="2623228"/>
            <a:ext cx="8955396" cy="5865147"/>
          </a:xfrm>
          <a:prstGeom prst="rect">
            <a:avLst/>
          </a:prstGeom>
        </p:spPr>
        <p:txBody>
          <a:bodyPr anchor="t" rtlCol="false" tIns="0" lIns="0" bIns="0" rIns="0">
            <a:spAutoFit/>
          </a:bodyPr>
          <a:lstStyle/>
          <a:p>
            <a:pPr algn="just" marL="631597" indent="-315798" lvl="1">
              <a:lnSpc>
                <a:spcPts val="5207"/>
              </a:lnSpc>
              <a:buFont typeface="Arial"/>
              <a:buChar char="•"/>
            </a:pPr>
            <a:r>
              <a:rPr lang="en-US" sz="2925">
                <a:solidFill>
                  <a:srgbClr val="F3F6FA"/>
                </a:solidFill>
                <a:latin typeface="Kollektif"/>
              </a:rPr>
              <a:t>Extracting patient prescription data using easyOCR and setting reminders using those data.​</a:t>
            </a:r>
          </a:p>
          <a:p>
            <a:pPr algn="just" marL="631597" indent="-315798" lvl="1">
              <a:lnSpc>
                <a:spcPts val="5207"/>
              </a:lnSpc>
              <a:buFont typeface="Arial"/>
              <a:buChar char="•"/>
            </a:pPr>
            <a:r>
              <a:rPr lang="en-US" sz="2925">
                <a:solidFill>
                  <a:srgbClr val="F3F6FA"/>
                </a:solidFill>
                <a:latin typeface="Kollektif"/>
              </a:rPr>
              <a:t>Hair Disease Treatment Recommendations for Using Machine Learning-based Model.​</a:t>
            </a:r>
          </a:p>
          <a:p>
            <a:pPr algn="just" marL="631597" indent="-315798" lvl="1">
              <a:lnSpc>
                <a:spcPts val="5207"/>
              </a:lnSpc>
              <a:buFont typeface="Arial"/>
              <a:buChar char="•"/>
            </a:pPr>
            <a:r>
              <a:rPr lang="en-US" sz="2925">
                <a:solidFill>
                  <a:srgbClr val="F3F6FA"/>
                </a:solidFill>
                <a:latin typeface="Kollektif"/>
              </a:rPr>
              <a:t>Predicting symptoms and side effects using hair disease.​</a:t>
            </a:r>
          </a:p>
          <a:p>
            <a:pPr algn="just" marL="631597" indent="-315798" lvl="1">
              <a:lnSpc>
                <a:spcPts val="5207"/>
              </a:lnSpc>
              <a:buFont typeface="Arial"/>
              <a:buChar char="•"/>
            </a:pPr>
            <a:r>
              <a:rPr lang="en-US" sz="2925">
                <a:solidFill>
                  <a:srgbClr val="F3F6FA"/>
                </a:solidFill>
                <a:latin typeface="Kollektif"/>
              </a:rPr>
              <a:t>Automatic hair scratch and hair losing detection using IOT device with machine learning.​</a:t>
            </a:r>
          </a:p>
          <a:p>
            <a:pPr algn="just">
              <a:lnSpc>
                <a:spcPts val="5029"/>
              </a:lnSpc>
            </a:pPr>
          </a:p>
        </p:txBody>
      </p:sp>
      <p:grpSp>
        <p:nvGrpSpPr>
          <p:cNvPr name="Group 4" id="4"/>
          <p:cNvGrpSpPr/>
          <p:nvPr/>
        </p:nvGrpSpPr>
        <p:grpSpPr>
          <a:xfrm rot="-3910511">
            <a:off x="1682488" y="4583641"/>
            <a:ext cx="4966771" cy="11433354"/>
            <a:chOff x="0" y="0"/>
            <a:chExt cx="1308121" cy="3011254"/>
          </a:xfrm>
        </p:grpSpPr>
        <p:sp>
          <p:nvSpPr>
            <p:cNvPr name="Freeform 5" id="5"/>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6" id="6"/>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486711">
            <a:off x="10011160" y="9577750"/>
            <a:ext cx="9192617" cy="1674542"/>
            <a:chOff x="0" y="0"/>
            <a:chExt cx="2421101" cy="441032"/>
          </a:xfrm>
        </p:grpSpPr>
        <p:sp>
          <p:nvSpPr>
            <p:cNvPr name="Freeform 8" id="8"/>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9" id="9"/>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TextBox 11" id="11"/>
          <p:cNvSpPr txBox="true"/>
          <p:nvPr/>
        </p:nvSpPr>
        <p:spPr>
          <a:xfrm rot="0">
            <a:off x="1028700"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2" id="12"/>
          <p:cNvSpPr txBox="true"/>
          <p:nvPr/>
        </p:nvSpPr>
        <p:spPr>
          <a:xfrm rot="0">
            <a:off x="1028700"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
        <p:nvSpPr>
          <p:cNvPr name="AutoShape 13" id="13"/>
          <p:cNvSpPr/>
          <p:nvPr/>
        </p:nvSpPr>
        <p:spPr>
          <a:xfrm flipH="true">
            <a:off x="6350407" y="7169171"/>
            <a:ext cx="13392155" cy="4178259"/>
          </a:xfrm>
          <a:prstGeom prst="line">
            <a:avLst/>
          </a:prstGeom>
          <a:ln cap="flat" w="38100">
            <a:solidFill>
              <a:srgbClr val="F3F6FA"/>
            </a:solidFill>
            <a:prstDash val="solid"/>
            <a:headEnd type="none" len="sm" w="sm"/>
            <a:tailEnd type="none" len="sm" w="sm"/>
          </a:ln>
        </p:spPr>
      </p:sp>
      <p:sp>
        <p:nvSpPr>
          <p:cNvPr name="Freeform 14" id="14"/>
          <p:cNvSpPr/>
          <p:nvPr/>
        </p:nvSpPr>
        <p:spPr>
          <a:xfrm flipH="false" flipV="false" rot="0">
            <a:off x="3246173" y="2904578"/>
            <a:ext cx="4555535" cy="3929149"/>
          </a:xfrm>
          <a:custGeom>
            <a:avLst/>
            <a:gdLst/>
            <a:ahLst/>
            <a:cxnLst/>
            <a:rect r="r" b="b" t="t" l="l"/>
            <a:pathLst>
              <a:path h="3929149" w="4555535">
                <a:moveTo>
                  <a:pt x="0" y="0"/>
                </a:moveTo>
                <a:lnTo>
                  <a:pt x="4555535" y="0"/>
                </a:lnTo>
                <a:lnTo>
                  <a:pt x="4555535" y="3929149"/>
                </a:lnTo>
                <a:lnTo>
                  <a:pt x="0" y="3929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011975" y="866314"/>
            <a:ext cx="14520844"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RESEARCH PUBLICATIONS​</a:t>
            </a:r>
          </a:p>
        </p:txBody>
      </p:sp>
      <p:grpSp>
        <p:nvGrpSpPr>
          <p:cNvPr name="Group 3" id="3"/>
          <p:cNvGrpSpPr/>
          <p:nvPr/>
        </p:nvGrpSpPr>
        <p:grpSpPr>
          <a:xfrm rot="-3910511">
            <a:off x="1586962" y="6228278"/>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flipH="true">
            <a:off x="6350407" y="7169171"/>
            <a:ext cx="13392155" cy="4178259"/>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5014645" y="3297848"/>
            <a:ext cx="11970502" cy="5524847"/>
          </a:xfrm>
          <a:custGeom>
            <a:avLst/>
            <a:gdLst/>
            <a:ahLst/>
            <a:cxnLst/>
            <a:rect r="r" b="b" t="t" l="l"/>
            <a:pathLst>
              <a:path h="5524847" w="11970502">
                <a:moveTo>
                  <a:pt x="0" y="0"/>
                </a:moveTo>
                <a:lnTo>
                  <a:pt x="11970502" y="0"/>
                </a:lnTo>
                <a:lnTo>
                  <a:pt x="11970502" y="5524848"/>
                </a:lnTo>
                <a:lnTo>
                  <a:pt x="0" y="5524848"/>
                </a:lnTo>
                <a:lnTo>
                  <a:pt x="0" y="0"/>
                </a:lnTo>
                <a:close/>
              </a:path>
            </a:pathLst>
          </a:custGeom>
          <a:blipFill>
            <a:blip r:embed="rId4"/>
            <a:stretch>
              <a:fillRect l="0" t="0" r="0" b="0"/>
            </a:stretch>
          </a:blipFill>
        </p:spPr>
      </p:sp>
      <p:sp>
        <p:nvSpPr>
          <p:cNvPr name="Freeform 12" id="12"/>
          <p:cNvSpPr/>
          <p:nvPr/>
        </p:nvSpPr>
        <p:spPr>
          <a:xfrm flipH="false" flipV="false" rot="0">
            <a:off x="1028700" y="4050323"/>
            <a:ext cx="3041647" cy="1648183"/>
          </a:xfrm>
          <a:custGeom>
            <a:avLst/>
            <a:gdLst/>
            <a:ahLst/>
            <a:cxnLst/>
            <a:rect r="r" b="b" t="t" l="l"/>
            <a:pathLst>
              <a:path h="1648183" w="3041647">
                <a:moveTo>
                  <a:pt x="0" y="0"/>
                </a:moveTo>
                <a:lnTo>
                  <a:pt x="3041647" y="0"/>
                </a:lnTo>
                <a:lnTo>
                  <a:pt x="3041647" y="1648184"/>
                </a:lnTo>
                <a:lnTo>
                  <a:pt x="0" y="1648184"/>
                </a:lnTo>
                <a:lnTo>
                  <a:pt x="0" y="0"/>
                </a:lnTo>
                <a:close/>
              </a:path>
            </a:pathLst>
          </a:custGeom>
          <a:blipFill>
            <a:blip r:embed="rId5"/>
            <a:stretch>
              <a:fillRect l="0" t="0" r="0" b="0"/>
            </a:stretch>
          </a:blipFill>
        </p:spPr>
      </p:sp>
      <p:sp>
        <p:nvSpPr>
          <p:cNvPr name="TextBox 13" id="13"/>
          <p:cNvSpPr txBox="true"/>
          <p:nvPr/>
        </p:nvSpPr>
        <p:spPr>
          <a:xfrm rot="0">
            <a:off x="600914"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4" id="14"/>
          <p:cNvSpPr txBox="true"/>
          <p:nvPr/>
        </p:nvSpPr>
        <p:spPr>
          <a:xfrm rot="0">
            <a:off x="638175"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
        <p:nvSpPr>
          <p:cNvPr name="TextBox 15" id="15"/>
          <p:cNvSpPr txBox="true"/>
          <p:nvPr/>
        </p:nvSpPr>
        <p:spPr>
          <a:xfrm rot="0">
            <a:off x="1830574" y="2918726"/>
            <a:ext cx="3184071" cy="6725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IISEC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2011975" y="866314"/>
            <a:ext cx="14520844"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RESEARCH PUBLICATIONS​</a:t>
            </a:r>
          </a:p>
        </p:txBody>
      </p:sp>
      <p:grpSp>
        <p:nvGrpSpPr>
          <p:cNvPr name="Group 3" id="3"/>
          <p:cNvGrpSpPr/>
          <p:nvPr/>
        </p:nvGrpSpPr>
        <p:grpSpPr>
          <a:xfrm rot="-3910511">
            <a:off x="1224549" y="6088337"/>
            <a:ext cx="4966771" cy="11433354"/>
            <a:chOff x="0" y="0"/>
            <a:chExt cx="1308121" cy="3011254"/>
          </a:xfrm>
        </p:grpSpPr>
        <p:sp>
          <p:nvSpPr>
            <p:cNvPr name="Freeform 4" id="4"/>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5" id="5"/>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86711">
            <a:off x="10011160" y="9577750"/>
            <a:ext cx="9192617" cy="1674542"/>
            <a:chOff x="0" y="0"/>
            <a:chExt cx="2421101" cy="441032"/>
          </a:xfrm>
        </p:grpSpPr>
        <p:sp>
          <p:nvSpPr>
            <p:cNvPr name="Freeform 7" id="7"/>
            <p:cNvSpPr/>
            <p:nvPr/>
          </p:nvSpPr>
          <p:spPr>
            <a:xfrm flipH="false" flipV="false" rot="0">
              <a:off x="0" y="0"/>
              <a:ext cx="2421101" cy="441032"/>
            </a:xfrm>
            <a:custGeom>
              <a:avLst/>
              <a:gdLst/>
              <a:ahLst/>
              <a:cxnLst/>
              <a:rect r="r" b="b" t="t" l="l"/>
              <a:pathLst>
                <a:path h="441032" w="2421101">
                  <a:moveTo>
                    <a:pt x="0" y="0"/>
                  </a:moveTo>
                  <a:lnTo>
                    <a:pt x="2421101" y="0"/>
                  </a:lnTo>
                  <a:lnTo>
                    <a:pt x="2421101" y="441032"/>
                  </a:lnTo>
                  <a:lnTo>
                    <a:pt x="0" y="441032"/>
                  </a:lnTo>
                  <a:close/>
                </a:path>
              </a:pathLst>
            </a:custGeom>
            <a:solidFill>
              <a:srgbClr val="497183"/>
            </a:solidFill>
          </p:spPr>
        </p:sp>
        <p:sp>
          <p:nvSpPr>
            <p:cNvPr name="TextBox 8" id="8"/>
            <p:cNvSpPr txBox="true"/>
            <p:nvPr/>
          </p:nvSpPr>
          <p:spPr>
            <a:xfrm>
              <a:off x="0" y="-47625"/>
              <a:ext cx="2421101" cy="48865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AutoShape 10" id="10"/>
          <p:cNvSpPr/>
          <p:nvPr/>
        </p:nvSpPr>
        <p:spPr>
          <a:xfrm flipH="true">
            <a:off x="6350407" y="7169171"/>
            <a:ext cx="13392155" cy="4178259"/>
          </a:xfrm>
          <a:prstGeom prst="line">
            <a:avLst/>
          </a:prstGeom>
          <a:ln cap="flat" w="38100">
            <a:solidFill>
              <a:srgbClr val="F3F6FA"/>
            </a:solidFill>
            <a:prstDash val="solid"/>
            <a:headEnd type="none" len="sm" w="sm"/>
            <a:tailEnd type="none" len="sm" w="sm"/>
          </a:ln>
        </p:spPr>
      </p:sp>
      <p:sp>
        <p:nvSpPr>
          <p:cNvPr name="Freeform 11" id="11"/>
          <p:cNvSpPr/>
          <p:nvPr/>
        </p:nvSpPr>
        <p:spPr>
          <a:xfrm flipH="false" flipV="false" rot="0">
            <a:off x="5801013" y="2785390"/>
            <a:ext cx="11669758" cy="6982028"/>
          </a:xfrm>
          <a:custGeom>
            <a:avLst/>
            <a:gdLst/>
            <a:ahLst/>
            <a:cxnLst/>
            <a:rect r="r" b="b" t="t" l="l"/>
            <a:pathLst>
              <a:path h="6982028" w="11669758">
                <a:moveTo>
                  <a:pt x="0" y="0"/>
                </a:moveTo>
                <a:lnTo>
                  <a:pt x="11669758" y="0"/>
                </a:lnTo>
                <a:lnTo>
                  <a:pt x="11669758" y="6982028"/>
                </a:lnTo>
                <a:lnTo>
                  <a:pt x="0" y="6982028"/>
                </a:lnTo>
                <a:lnTo>
                  <a:pt x="0" y="0"/>
                </a:lnTo>
                <a:close/>
              </a:path>
            </a:pathLst>
          </a:custGeom>
          <a:blipFill>
            <a:blip r:embed="rId4"/>
            <a:stretch>
              <a:fillRect l="0" t="0" r="0" b="0"/>
            </a:stretch>
          </a:blipFill>
        </p:spPr>
      </p:sp>
      <p:sp>
        <p:nvSpPr>
          <p:cNvPr name="Freeform 12" id="12"/>
          <p:cNvSpPr/>
          <p:nvPr/>
        </p:nvSpPr>
        <p:spPr>
          <a:xfrm flipH="false" flipV="false" rot="0">
            <a:off x="869321" y="3925767"/>
            <a:ext cx="3502829" cy="2435465"/>
          </a:xfrm>
          <a:custGeom>
            <a:avLst/>
            <a:gdLst/>
            <a:ahLst/>
            <a:cxnLst/>
            <a:rect r="r" b="b" t="t" l="l"/>
            <a:pathLst>
              <a:path h="2435465" w="3502829">
                <a:moveTo>
                  <a:pt x="0" y="0"/>
                </a:moveTo>
                <a:lnTo>
                  <a:pt x="3502829" y="0"/>
                </a:lnTo>
                <a:lnTo>
                  <a:pt x="3502829" y="2435466"/>
                </a:lnTo>
                <a:lnTo>
                  <a:pt x="0" y="2435466"/>
                </a:lnTo>
                <a:lnTo>
                  <a:pt x="0" y="0"/>
                </a:lnTo>
                <a:close/>
              </a:path>
            </a:pathLst>
          </a:custGeom>
          <a:blipFill>
            <a:blip r:embed="rId5"/>
            <a:stretch>
              <a:fillRect l="0" t="-25223" r="0" b="-9812"/>
            </a:stretch>
          </a:blipFill>
        </p:spPr>
      </p:sp>
      <p:sp>
        <p:nvSpPr>
          <p:cNvPr name="TextBox 13" id="13"/>
          <p:cNvSpPr txBox="true"/>
          <p:nvPr/>
        </p:nvSpPr>
        <p:spPr>
          <a:xfrm rot="0">
            <a:off x="648539"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4" id="14"/>
          <p:cNvSpPr txBox="true"/>
          <p:nvPr/>
        </p:nvSpPr>
        <p:spPr>
          <a:xfrm rot="0">
            <a:off x="688346"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
        <p:nvSpPr>
          <p:cNvPr name="TextBox 15" id="15"/>
          <p:cNvSpPr txBox="true"/>
          <p:nvPr/>
        </p:nvSpPr>
        <p:spPr>
          <a:xfrm rot="0">
            <a:off x="1830574" y="2918726"/>
            <a:ext cx="3184071" cy="1358321"/>
          </a:xfrm>
          <a:prstGeom prst="rect">
            <a:avLst/>
          </a:prstGeom>
        </p:spPr>
        <p:txBody>
          <a:bodyPr anchor="t" rtlCol="false" tIns="0" lIns="0" bIns="0" rIns="0">
            <a:spAutoFit/>
          </a:bodyPr>
          <a:lstStyle/>
          <a:p>
            <a:pPr>
              <a:lnSpc>
                <a:spcPts val="5456"/>
              </a:lnSpc>
            </a:pPr>
            <a:r>
              <a:rPr lang="en-US" sz="3897">
                <a:solidFill>
                  <a:srgbClr val="FFFFFF"/>
                </a:solidFill>
                <a:latin typeface="Kollektif"/>
              </a:rPr>
              <a:t>IRJIET</a:t>
            </a:r>
          </a:p>
          <a:p>
            <a:pPr>
              <a:lnSpc>
                <a:spcPts val="545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3910511">
            <a:off x="858379" y="5771078"/>
            <a:ext cx="4966771" cy="11433354"/>
            <a:chOff x="0" y="0"/>
            <a:chExt cx="1308121" cy="3011254"/>
          </a:xfrm>
        </p:grpSpPr>
        <p:sp>
          <p:nvSpPr>
            <p:cNvPr name="Freeform 3" id="3"/>
            <p:cNvSpPr/>
            <p:nvPr/>
          </p:nvSpPr>
          <p:spPr>
            <a:xfrm flipH="false" flipV="false" rot="0">
              <a:off x="0" y="0"/>
              <a:ext cx="1308121" cy="3011254"/>
            </a:xfrm>
            <a:custGeom>
              <a:avLst/>
              <a:gdLst/>
              <a:ahLst/>
              <a:cxnLst/>
              <a:rect r="r" b="b" t="t" l="l"/>
              <a:pathLst>
                <a:path h="3011254" w="1308121">
                  <a:moveTo>
                    <a:pt x="0" y="0"/>
                  </a:moveTo>
                  <a:lnTo>
                    <a:pt x="1308121" y="0"/>
                  </a:lnTo>
                  <a:lnTo>
                    <a:pt x="1308121" y="3011254"/>
                  </a:lnTo>
                  <a:lnTo>
                    <a:pt x="0" y="3011254"/>
                  </a:lnTo>
                  <a:close/>
                </a:path>
              </a:pathLst>
            </a:custGeom>
            <a:solidFill>
              <a:srgbClr val="F3F6FA"/>
            </a:solidFill>
          </p:spPr>
        </p:sp>
        <p:sp>
          <p:nvSpPr>
            <p:cNvPr name="TextBox 4" id="4"/>
            <p:cNvSpPr txBox="true"/>
            <p:nvPr/>
          </p:nvSpPr>
          <p:spPr>
            <a:xfrm>
              <a:off x="0" y="-47625"/>
              <a:ext cx="1308121" cy="305887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10800000">
            <a:off x="-4605697" y="-4183399"/>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Freeform 6" id="6"/>
          <p:cNvSpPr/>
          <p:nvPr/>
        </p:nvSpPr>
        <p:spPr>
          <a:xfrm flipH="false" flipV="false" rot="0">
            <a:off x="731140" y="3860671"/>
            <a:ext cx="3304620" cy="3056817"/>
          </a:xfrm>
          <a:custGeom>
            <a:avLst/>
            <a:gdLst/>
            <a:ahLst/>
            <a:cxnLst/>
            <a:rect r="r" b="b" t="t" l="l"/>
            <a:pathLst>
              <a:path h="3056817" w="3304620">
                <a:moveTo>
                  <a:pt x="0" y="0"/>
                </a:moveTo>
                <a:lnTo>
                  <a:pt x="3304620" y="0"/>
                </a:lnTo>
                <a:lnTo>
                  <a:pt x="3304620" y="3056818"/>
                </a:lnTo>
                <a:lnTo>
                  <a:pt x="0" y="3056818"/>
                </a:lnTo>
                <a:lnTo>
                  <a:pt x="0" y="0"/>
                </a:lnTo>
                <a:close/>
              </a:path>
            </a:pathLst>
          </a:custGeom>
          <a:blipFill>
            <a:blip r:embed="rId4"/>
            <a:stretch>
              <a:fillRect l="0" t="-8613" r="-3749" b="-3546"/>
            </a:stretch>
          </a:blipFill>
        </p:spPr>
      </p:sp>
      <p:sp>
        <p:nvSpPr>
          <p:cNvPr name="Freeform 7" id="7"/>
          <p:cNvSpPr/>
          <p:nvPr/>
        </p:nvSpPr>
        <p:spPr>
          <a:xfrm flipH="false" flipV="false" rot="0">
            <a:off x="5239222" y="2305648"/>
            <a:ext cx="12020078" cy="6517047"/>
          </a:xfrm>
          <a:custGeom>
            <a:avLst/>
            <a:gdLst/>
            <a:ahLst/>
            <a:cxnLst/>
            <a:rect r="r" b="b" t="t" l="l"/>
            <a:pathLst>
              <a:path h="6517047" w="12020078">
                <a:moveTo>
                  <a:pt x="0" y="0"/>
                </a:moveTo>
                <a:lnTo>
                  <a:pt x="12020078" y="0"/>
                </a:lnTo>
                <a:lnTo>
                  <a:pt x="12020078" y="6517048"/>
                </a:lnTo>
                <a:lnTo>
                  <a:pt x="0" y="6517048"/>
                </a:lnTo>
                <a:lnTo>
                  <a:pt x="0" y="0"/>
                </a:lnTo>
                <a:close/>
              </a:path>
            </a:pathLst>
          </a:custGeom>
          <a:blipFill>
            <a:blip r:embed="rId5"/>
            <a:stretch>
              <a:fillRect l="0" t="0" r="0" b="0"/>
            </a:stretch>
          </a:blipFill>
        </p:spPr>
      </p:sp>
      <p:sp>
        <p:nvSpPr>
          <p:cNvPr name="TextBox 8" id="8"/>
          <p:cNvSpPr txBox="true"/>
          <p:nvPr/>
        </p:nvSpPr>
        <p:spPr>
          <a:xfrm rot="0">
            <a:off x="3664724" y="866314"/>
            <a:ext cx="10942745" cy="1089151"/>
          </a:xfrm>
          <a:prstGeom prst="rect">
            <a:avLst/>
          </a:prstGeom>
        </p:spPr>
        <p:txBody>
          <a:bodyPr anchor="t" rtlCol="false" tIns="0" lIns="0" bIns="0" rIns="0">
            <a:spAutoFit/>
          </a:bodyPr>
          <a:lstStyle/>
          <a:p>
            <a:pPr algn="ctr">
              <a:lnSpc>
                <a:spcPts val="8133"/>
              </a:lnSpc>
            </a:pPr>
            <a:r>
              <a:rPr lang="en-US" sz="8299">
                <a:solidFill>
                  <a:srgbClr val="F3F6FA"/>
                </a:solidFill>
                <a:latin typeface="League Spartan Bold"/>
              </a:rPr>
              <a:t>COMMERCIALIZE</a:t>
            </a:r>
          </a:p>
        </p:txBody>
      </p:sp>
      <p:sp>
        <p:nvSpPr>
          <p:cNvPr name="TextBox 9" id="9"/>
          <p:cNvSpPr txBox="true"/>
          <p:nvPr/>
        </p:nvSpPr>
        <p:spPr>
          <a:xfrm rot="0">
            <a:off x="667589" y="8736971"/>
            <a:ext cx="3184071" cy="672521"/>
          </a:xfrm>
          <a:prstGeom prst="rect">
            <a:avLst/>
          </a:prstGeom>
        </p:spPr>
        <p:txBody>
          <a:bodyPr anchor="t" rtlCol="false" tIns="0" lIns="0" bIns="0" rIns="0">
            <a:spAutoFit/>
          </a:bodyPr>
          <a:lstStyle/>
          <a:p>
            <a:pPr>
              <a:lnSpc>
                <a:spcPts val="5456"/>
              </a:lnSpc>
            </a:pPr>
            <a:r>
              <a:rPr lang="en-US" sz="3897">
                <a:solidFill>
                  <a:srgbClr val="0B1320"/>
                </a:solidFill>
                <a:latin typeface="Kollektif"/>
              </a:rPr>
              <a:t>2023 - 154</a:t>
            </a:r>
          </a:p>
        </p:txBody>
      </p:sp>
      <p:sp>
        <p:nvSpPr>
          <p:cNvPr name="TextBox 10" id="10"/>
          <p:cNvSpPr txBox="true"/>
          <p:nvPr/>
        </p:nvSpPr>
        <p:spPr>
          <a:xfrm rot="0">
            <a:off x="714375" y="9359286"/>
            <a:ext cx="3985945" cy="408132"/>
          </a:xfrm>
          <a:prstGeom prst="rect">
            <a:avLst/>
          </a:prstGeom>
        </p:spPr>
        <p:txBody>
          <a:bodyPr anchor="t" rtlCol="false" tIns="0" lIns="0" bIns="0" rIns="0">
            <a:spAutoFit/>
          </a:bodyPr>
          <a:lstStyle/>
          <a:p>
            <a:pPr>
              <a:lnSpc>
                <a:spcPts val="3229"/>
              </a:lnSpc>
            </a:pPr>
            <a:r>
              <a:rPr lang="en-US" sz="2306">
                <a:solidFill>
                  <a:srgbClr val="0B1320"/>
                </a:solidFill>
                <a:latin typeface="Kollektif"/>
              </a:rPr>
              <a:t>IT4010 | 2023</a:t>
            </a:r>
          </a:p>
        </p:txBody>
      </p:sp>
      <p:sp>
        <p:nvSpPr>
          <p:cNvPr name="TextBox 11" id="11"/>
          <p:cNvSpPr txBox="true"/>
          <p:nvPr/>
        </p:nvSpPr>
        <p:spPr>
          <a:xfrm rot="0">
            <a:off x="476377" y="2688011"/>
            <a:ext cx="4461942" cy="865771"/>
          </a:xfrm>
          <a:prstGeom prst="rect">
            <a:avLst/>
          </a:prstGeom>
        </p:spPr>
        <p:txBody>
          <a:bodyPr anchor="t" rtlCol="false" tIns="0" lIns="0" bIns="0" rIns="0">
            <a:spAutoFit/>
          </a:bodyPr>
          <a:lstStyle/>
          <a:p>
            <a:pPr algn="just" marL="896323" indent="-448161" lvl="1">
              <a:lnSpc>
                <a:spcPts val="7389"/>
              </a:lnSpc>
              <a:buFont typeface="Arial"/>
              <a:buChar char="•"/>
            </a:pPr>
            <a:r>
              <a:rPr lang="en-US" sz="4151">
                <a:solidFill>
                  <a:srgbClr val="F3F6FA"/>
                </a:solidFill>
                <a:latin typeface="Kollektif"/>
              </a:rPr>
              <a:t>App Icon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6A81C72B-0E55-4D2A-80B7-23ED76794189}"/>
</file>

<file path=customXml/itemProps2.xml><?xml version="1.0" encoding="utf-8"?>
<ds:datastoreItem xmlns:ds="http://schemas.openxmlformats.org/officeDocument/2006/customXml" ds:itemID="{8D30A1A1-F200-498A-A15D-9B2C51E66B45}"/>
</file>

<file path=customXml/itemProps3.xml><?xml version="1.0" encoding="utf-8"?>
<ds:datastoreItem xmlns:ds="http://schemas.openxmlformats.org/officeDocument/2006/customXml" ds:itemID="{0B8F19AD-51D7-44D3-B8A2-BF325B58F165}"/>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cp:revision>1</cp:revision>
  <dcterms:created xsi:type="dcterms:W3CDTF">2006-08-16T00:00:00Z</dcterms:created>
  <dcterms:modified xsi:type="dcterms:W3CDTF">2011-08-01T06:04:30Z</dcterms:modified>
  <dc:identifier>DAFy2lilDSw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